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on" charset="1" panose="020B0000000000000000"/>
      <p:regular r:id="rId10"/>
    </p:embeddedFont>
    <p:embeddedFont>
      <p:font typeface="Baron Bold" charset="1" panose="020B0000000000000000"/>
      <p:regular r:id="rId11"/>
    </p:embeddedFont>
    <p:embeddedFont>
      <p:font typeface="Baron Italics" charset="1" panose="00000500000000000000"/>
      <p:regular r:id="rId12"/>
    </p:embeddedFont>
    <p:embeddedFont>
      <p:font typeface="Baron Bold Italics" charset="1" panose="00000500000000000000"/>
      <p:regular r:id="rId13"/>
    </p:embeddedFont>
    <p:embeddedFont>
      <p:font typeface="Baron Ultra-Bold" charset="1" panose="020B0000000000000000"/>
      <p:regular r:id="rId14"/>
    </p:embeddedFont>
    <p:embeddedFont>
      <p:font typeface="Baron Ultra-Bold Italics" charset="1" panose="00000500000000000000"/>
      <p:regular r:id="rId15"/>
    </p:embeddedFont>
    <p:embeddedFont>
      <p:font typeface="Bernoru SemiCondensed" charset="1" panose="00000A06000000000000"/>
      <p:regular r:id="rId16"/>
    </p:embeddedFont>
    <p:embeddedFont>
      <p:font typeface="Agrandir Narrow" charset="1" panose="00000506000000000000"/>
      <p:regular r:id="rId17"/>
    </p:embeddedFont>
    <p:embeddedFont>
      <p:font typeface="Agrandir Narrow Bold" charset="1" panose="00000806000000000000"/>
      <p:regular r:id="rId18"/>
    </p:embeddedFont>
    <p:embeddedFont>
      <p:font typeface="Agrandir Narrow Italics" charset="1" panose="00000506000000000000"/>
      <p:regular r:id="rId19"/>
    </p:embeddedFont>
    <p:embeddedFont>
      <p:font typeface="Agrandir Narrow Bold Italics" charset="1" panose="00000806000000000000"/>
      <p:regular r:id="rId20"/>
    </p:embeddedFont>
    <p:embeddedFont>
      <p:font typeface="Agrandir Narrow Thin" charset="1" panose="00000206000000000000"/>
      <p:regular r:id="rId21"/>
    </p:embeddedFont>
    <p:embeddedFont>
      <p:font typeface="Agrandir Narrow Thin Italics" charset="1" panose="00000206000000000000"/>
      <p:regular r:id="rId22"/>
    </p:embeddedFont>
    <p:embeddedFont>
      <p:font typeface="Agrandir Narrow Medium" charset="1" panose="00000606000000000000"/>
      <p:regular r:id="rId23"/>
    </p:embeddedFont>
    <p:embeddedFont>
      <p:font typeface="Agrandir Narrow Medium Italics" charset="1" panose="00000606000000000000"/>
      <p:regular r:id="rId24"/>
    </p:embeddedFont>
    <p:embeddedFont>
      <p:font typeface="Agrandir Narrow Ultra-Bold" charset="1" panose="00000906000000000000"/>
      <p:regular r:id="rId25"/>
    </p:embeddedFont>
    <p:embeddedFont>
      <p:font typeface="Agrandir Narrow Ultra-Bold Italics" charset="1" panose="00000906000000000000"/>
      <p:regular r:id="rId26"/>
    </p:embeddedFont>
    <p:embeddedFont>
      <p:font typeface="Agrandir Narrow Heavy" charset="1" panose="00000A06000000000000"/>
      <p:regular r:id="rId27"/>
    </p:embeddedFont>
    <p:embeddedFont>
      <p:font typeface="Agrandir Narrow Heavy Italics" charset="1" panose="00000A06000000000000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Canva Sans Italics" charset="1" panose="020B0503030501040103"/>
      <p:regular r:id="rId31"/>
    </p:embeddedFont>
    <p:embeddedFont>
      <p:font typeface="Canva Sans Bold Italics" charset="1" panose="020B0803030501040103"/>
      <p:regular r:id="rId32"/>
    </p:embeddedFont>
    <p:embeddedFont>
      <p:font typeface="Canva Sans Medium" charset="1" panose="020B0603030501040103"/>
      <p:regular r:id="rId33"/>
    </p:embeddedFont>
    <p:embeddedFont>
      <p:font typeface="Canva Sans Medium Italics" charset="1" panose="020B0603030501040103"/>
      <p:regular r:id="rId34"/>
    </p:embeddedFont>
    <p:embeddedFont>
      <p:font typeface="Poppins" charset="1" panose="00000500000000000000"/>
      <p:regular r:id="rId35"/>
    </p:embeddedFont>
    <p:embeddedFont>
      <p:font typeface="Poppins Bold" charset="1" panose="00000800000000000000"/>
      <p:regular r:id="rId36"/>
    </p:embeddedFont>
    <p:embeddedFont>
      <p:font typeface="Poppins Italics" charset="1" panose="00000500000000000000"/>
      <p:regular r:id="rId37"/>
    </p:embeddedFont>
    <p:embeddedFont>
      <p:font typeface="Poppins Bold Italics" charset="1" panose="00000800000000000000"/>
      <p:regular r:id="rId38"/>
    </p:embeddedFont>
    <p:embeddedFont>
      <p:font typeface="Poppins Thin" charset="1" panose="00000300000000000000"/>
      <p:regular r:id="rId39"/>
    </p:embeddedFont>
    <p:embeddedFont>
      <p:font typeface="Poppins Thin Italics" charset="1" panose="00000300000000000000"/>
      <p:regular r:id="rId40"/>
    </p:embeddedFont>
    <p:embeddedFont>
      <p:font typeface="Poppins Extra-Light" charset="1" panose="00000300000000000000"/>
      <p:regular r:id="rId41"/>
    </p:embeddedFont>
    <p:embeddedFont>
      <p:font typeface="Poppins Extra-Light Italics" charset="1" panose="00000300000000000000"/>
      <p:regular r:id="rId42"/>
    </p:embeddedFont>
    <p:embeddedFont>
      <p:font typeface="Poppins Light" charset="1" panose="00000400000000000000"/>
      <p:regular r:id="rId43"/>
    </p:embeddedFont>
    <p:embeddedFont>
      <p:font typeface="Poppins Light Italics" charset="1" panose="00000400000000000000"/>
      <p:regular r:id="rId44"/>
    </p:embeddedFont>
    <p:embeddedFont>
      <p:font typeface="Poppins Medium" charset="1" panose="00000600000000000000"/>
      <p:regular r:id="rId45"/>
    </p:embeddedFont>
    <p:embeddedFont>
      <p:font typeface="Poppins Medium Italics" charset="1" panose="00000600000000000000"/>
      <p:regular r:id="rId46"/>
    </p:embeddedFont>
    <p:embeddedFont>
      <p:font typeface="Poppins Semi-Bold" charset="1" panose="00000700000000000000"/>
      <p:regular r:id="rId47"/>
    </p:embeddedFont>
    <p:embeddedFont>
      <p:font typeface="Poppins Semi-Bold Italics" charset="1" panose="00000700000000000000"/>
      <p:regular r:id="rId48"/>
    </p:embeddedFont>
    <p:embeddedFont>
      <p:font typeface="Poppins Ultra-Bold" charset="1" panose="00000900000000000000"/>
      <p:regular r:id="rId49"/>
    </p:embeddedFont>
    <p:embeddedFont>
      <p:font typeface="Poppins Ultra-Bold Italics" charset="1" panose="00000900000000000000"/>
      <p:regular r:id="rId50"/>
    </p:embeddedFont>
    <p:embeddedFont>
      <p:font typeface="Poppins Heavy" charset="1" panose="00000A00000000000000"/>
      <p:regular r:id="rId51"/>
    </p:embeddedFont>
    <p:embeddedFont>
      <p:font typeface="Poppins Heavy Italics" charset="1" panose="00000A00000000000000"/>
      <p:regular r:id="rId52"/>
    </p:embeddedFont>
    <p:embeddedFont>
      <p:font typeface="Open Sauce" charset="1" panose="00000500000000000000"/>
      <p:regular r:id="rId53"/>
    </p:embeddedFont>
    <p:embeddedFont>
      <p:font typeface="Open Sauce Bold" charset="1" panose="00000800000000000000"/>
      <p:regular r:id="rId54"/>
    </p:embeddedFont>
    <p:embeddedFont>
      <p:font typeface="Open Sauce Italics" charset="1" panose="00000500000000000000"/>
      <p:regular r:id="rId55"/>
    </p:embeddedFont>
    <p:embeddedFont>
      <p:font typeface="Open Sauce Bold Italics" charset="1" panose="00000800000000000000"/>
      <p:regular r:id="rId56"/>
    </p:embeddedFont>
    <p:embeddedFont>
      <p:font typeface="Open Sauce Light" charset="1" panose="00000400000000000000"/>
      <p:regular r:id="rId57"/>
    </p:embeddedFont>
    <p:embeddedFont>
      <p:font typeface="Open Sauce Light Italics" charset="1" panose="00000400000000000000"/>
      <p:regular r:id="rId58"/>
    </p:embeddedFont>
    <p:embeddedFont>
      <p:font typeface="Open Sauce Medium" charset="1" panose="00000600000000000000"/>
      <p:regular r:id="rId59"/>
    </p:embeddedFont>
    <p:embeddedFont>
      <p:font typeface="Open Sauce Medium Italics" charset="1" panose="00000600000000000000"/>
      <p:regular r:id="rId60"/>
    </p:embeddedFont>
    <p:embeddedFont>
      <p:font typeface="Open Sauce Semi-Bold" charset="1" panose="00000700000000000000"/>
      <p:regular r:id="rId61"/>
    </p:embeddedFont>
    <p:embeddedFont>
      <p:font typeface="Open Sauce Semi-Bold Italics" charset="1" panose="00000700000000000000"/>
      <p:regular r:id="rId62"/>
    </p:embeddedFont>
    <p:embeddedFont>
      <p:font typeface="Open Sauce Heavy" charset="1" panose="00000A00000000000000"/>
      <p:regular r:id="rId63"/>
    </p:embeddedFont>
    <p:embeddedFont>
      <p:font typeface="Open Sauce Heavy Italics" charset="1" panose="00000A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71" Target="slides/slide7.xml" Type="http://schemas.openxmlformats.org/officeDocument/2006/relationships/slide"/><Relationship Id="rId72" Target="slides/slide8.xml" Type="http://schemas.openxmlformats.org/officeDocument/2006/relationships/slide"/><Relationship Id="rId73" Target="slides/slide9.xml" Type="http://schemas.openxmlformats.org/officeDocument/2006/relationships/slide"/><Relationship Id="rId74" Target="slides/slide10.xml" Type="http://schemas.openxmlformats.org/officeDocument/2006/relationships/slide"/><Relationship Id="rId75" Target="slides/slide11.xml" Type="http://schemas.openxmlformats.org/officeDocument/2006/relationships/slide"/><Relationship Id="rId76" Target="slides/slide12.xml" Type="http://schemas.openxmlformats.org/officeDocument/2006/relationships/slide"/><Relationship Id="rId77" Target="slides/slide13.xml" Type="http://schemas.openxmlformats.org/officeDocument/2006/relationships/slide"/><Relationship Id="rId78" Target="slides/slide14.xml" Type="http://schemas.openxmlformats.org/officeDocument/2006/relationships/slide"/><Relationship Id="rId79" Target="slides/slide15.xml" Type="http://schemas.openxmlformats.org/officeDocument/2006/relationships/slide"/><Relationship Id="rId8" Target="fonts/font8.fntdata" Type="http://schemas.openxmlformats.org/officeDocument/2006/relationships/font"/><Relationship Id="rId80" Target="slides/slide16.xml" Type="http://schemas.openxmlformats.org/officeDocument/2006/relationships/slide"/><Relationship Id="rId81" Target="slides/slide17.xml" Type="http://schemas.openxmlformats.org/officeDocument/2006/relationships/slide"/><Relationship Id="rId82" Target="slides/slide18.xml" Type="http://schemas.openxmlformats.org/officeDocument/2006/relationships/slide"/><Relationship Id="rId83" Target="slides/slide19.xml" Type="http://schemas.openxmlformats.org/officeDocument/2006/relationships/slide"/><Relationship Id="rId84" Target="slides/slide20.xml" Type="http://schemas.openxmlformats.org/officeDocument/2006/relationships/slide"/><Relationship Id="rId85" Target="slides/slide21.xml" Type="http://schemas.openxmlformats.org/officeDocument/2006/relationships/slide"/><Relationship Id="rId86" Target="slides/slide22.xml" Type="http://schemas.openxmlformats.org/officeDocument/2006/relationships/slide"/><Relationship Id="rId87" Target="slides/slide23.xml" Type="http://schemas.openxmlformats.org/officeDocument/2006/relationships/slide"/><Relationship Id="rId88" Target="slides/slide24.xml" Type="http://schemas.openxmlformats.org/officeDocument/2006/relationships/slide"/><Relationship Id="rId89" Target="slides/slide25.xml" Type="http://schemas.openxmlformats.org/officeDocument/2006/relationships/slide"/><Relationship Id="rId9" Target="fonts/font9.fntdata" Type="http://schemas.openxmlformats.org/officeDocument/2006/relationships/font"/><Relationship Id="rId90" Target="slides/slide26.xml" Type="http://schemas.openxmlformats.org/officeDocument/2006/relationships/slide"/><Relationship Id="rId91" Target="slides/slide27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7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gif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7.png" Type="http://schemas.openxmlformats.org/officeDocument/2006/relationships/image"/><Relationship Id="rId3" Target="../media/image43.gif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9.png" Type="http://schemas.openxmlformats.org/officeDocument/2006/relationships/image"/><Relationship Id="rId4" Target="../media/image50.gif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566952" y="8007599"/>
            <a:ext cx="5356062" cy="3810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96114" y="-1204757"/>
            <a:ext cx="4466914" cy="4466914"/>
          </a:xfrm>
          <a:custGeom>
            <a:avLst/>
            <a:gdLst/>
            <a:ahLst/>
            <a:cxnLst/>
            <a:rect r="r" b="b" t="t" l="l"/>
            <a:pathLst>
              <a:path h="4466914" w="4466914">
                <a:moveTo>
                  <a:pt x="0" y="0"/>
                </a:moveTo>
                <a:lnTo>
                  <a:pt x="4466914" y="0"/>
                </a:lnTo>
                <a:lnTo>
                  <a:pt x="4466914" y="4466914"/>
                </a:lnTo>
                <a:lnTo>
                  <a:pt x="0" y="446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rnd">
            <a:noFill/>
            <a:prstDash val="sysDot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07086" y="9124872"/>
            <a:ext cx="644970" cy="266856"/>
          </a:xfrm>
          <a:custGeom>
            <a:avLst/>
            <a:gdLst/>
            <a:ahLst/>
            <a:cxnLst/>
            <a:rect r="r" b="b" t="t" l="l"/>
            <a:pathLst>
              <a:path h="266856" w="644970">
                <a:moveTo>
                  <a:pt x="0" y="0"/>
                </a:moveTo>
                <a:lnTo>
                  <a:pt x="644970" y="0"/>
                </a:lnTo>
                <a:lnTo>
                  <a:pt x="644970" y="266856"/>
                </a:lnTo>
                <a:lnTo>
                  <a:pt x="0" y="26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28700"/>
            <a:ext cx="9639338" cy="6727455"/>
          </a:xfrm>
          <a:custGeom>
            <a:avLst/>
            <a:gdLst/>
            <a:ahLst/>
            <a:cxnLst/>
            <a:rect r="r" b="b" t="t" l="l"/>
            <a:pathLst>
              <a:path h="6727455" w="9639338">
                <a:moveTo>
                  <a:pt x="0" y="0"/>
                </a:moveTo>
                <a:lnTo>
                  <a:pt x="9639338" y="0"/>
                </a:lnTo>
                <a:lnTo>
                  <a:pt x="9639338" y="6727455"/>
                </a:lnTo>
                <a:lnTo>
                  <a:pt x="0" y="6727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10546" y="6268306"/>
            <a:ext cx="818245" cy="603255"/>
          </a:xfrm>
          <a:custGeom>
            <a:avLst/>
            <a:gdLst/>
            <a:ahLst/>
            <a:cxnLst/>
            <a:rect r="r" b="b" t="t" l="l"/>
            <a:pathLst>
              <a:path h="603255" w="818245">
                <a:moveTo>
                  <a:pt x="0" y="0"/>
                </a:moveTo>
                <a:lnTo>
                  <a:pt x="818246" y="0"/>
                </a:lnTo>
                <a:lnTo>
                  <a:pt x="818246" y="603255"/>
                </a:lnTo>
                <a:lnTo>
                  <a:pt x="0" y="603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-84882" r="-96209" b="-81253"/>
            </a:stretch>
          </a:blipFill>
          <a:ln cap="rnd">
            <a:noFill/>
            <a:prstDash val="sysDot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25621" y="1834749"/>
            <a:ext cx="9118379" cy="381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9045" spc="334">
                <a:solidFill>
                  <a:srgbClr val="F5F5F5"/>
                </a:solidFill>
                <a:latin typeface="Baron Bold"/>
              </a:rPr>
              <a:t>Job</a:t>
            </a:r>
          </a:p>
          <a:p>
            <a:pPr algn="ctr">
              <a:lnSpc>
                <a:spcPts val="9950"/>
              </a:lnSpc>
            </a:pPr>
            <a:r>
              <a:rPr lang="en-US" sz="9045" spc="334">
                <a:solidFill>
                  <a:srgbClr val="F5F5F5"/>
                </a:solidFill>
                <a:latin typeface="Baron Bold"/>
              </a:rPr>
              <a:t> Application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2007" y="7740036"/>
            <a:ext cx="8041216" cy="139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0"/>
              </a:lnSpc>
            </a:pPr>
            <a:r>
              <a:rPr lang="en-US" sz="2650">
                <a:solidFill>
                  <a:srgbClr val="F7F7F7"/>
                </a:solidFill>
                <a:latin typeface="Canva Sans"/>
              </a:rPr>
              <a:t>                                </a:t>
            </a:r>
            <a:r>
              <a:rPr lang="en-US" sz="2650">
                <a:solidFill>
                  <a:srgbClr val="F7F7F7"/>
                </a:solidFill>
                <a:latin typeface="Canva Sans Italics"/>
              </a:rPr>
              <a:t> </a:t>
            </a:r>
            <a:r>
              <a:rPr lang="en-US" sz="2650">
                <a:solidFill>
                  <a:srgbClr val="F7F7F7"/>
                </a:solidFill>
                <a:latin typeface="Canva Sans Bold Italics"/>
              </a:rPr>
              <a:t>TEAM GLOBAL:</a:t>
            </a:r>
          </a:p>
          <a:p>
            <a:pPr>
              <a:lnSpc>
                <a:spcPts val="3710"/>
              </a:lnSpc>
            </a:pPr>
            <a:r>
              <a:rPr lang="en-US" sz="2650">
                <a:solidFill>
                  <a:srgbClr val="F7F7F7"/>
                </a:solidFill>
                <a:latin typeface="Canva Sans Italics"/>
              </a:rPr>
              <a:t>  </a:t>
            </a:r>
            <a:r>
              <a:rPr lang="en-US" sz="2650">
                <a:solidFill>
                  <a:srgbClr val="F7F7F7"/>
                </a:solidFill>
                <a:latin typeface="Canva Sans Italics"/>
              </a:rPr>
              <a:t> </a:t>
            </a:r>
            <a:r>
              <a:rPr lang="en-US" sz="2650">
                <a:solidFill>
                  <a:srgbClr val="F7F7F7"/>
                </a:solidFill>
                <a:latin typeface="Canva Sans Bold Italics"/>
              </a:rPr>
              <a:t>Sandhya Karki                      Sajan Kumar Kar</a:t>
            </a:r>
          </a:p>
          <a:p>
            <a:pPr>
              <a:lnSpc>
                <a:spcPts val="3710"/>
              </a:lnSpc>
            </a:pPr>
            <a:r>
              <a:rPr lang="en-US" sz="2650">
                <a:solidFill>
                  <a:srgbClr val="F7F7F7"/>
                </a:solidFill>
                <a:latin typeface="Canva Sans Italics"/>
              </a:rPr>
              <a:t>   </a:t>
            </a:r>
            <a:r>
              <a:rPr lang="en-US" sz="2650">
                <a:solidFill>
                  <a:srgbClr val="F7F7F7"/>
                </a:solidFill>
                <a:latin typeface="Canva Sans Bold Italics"/>
              </a:rPr>
              <a:t>Neelima Puthanveetil</a:t>
            </a:r>
            <a:r>
              <a:rPr lang="en-US" sz="2650">
                <a:solidFill>
                  <a:srgbClr val="F7F7F7"/>
                </a:solidFill>
                <a:latin typeface="Canva Sans Italics"/>
              </a:rPr>
              <a:t>       </a:t>
            </a:r>
            <a:r>
              <a:rPr lang="en-US" sz="2650">
                <a:solidFill>
                  <a:srgbClr val="F7F7F7"/>
                </a:solidFill>
                <a:latin typeface="Canva Sans Bold Italics"/>
              </a:rPr>
              <a:t>Sai Pavan Kuma</a:t>
            </a:r>
            <a:r>
              <a:rPr lang="en-US" sz="2650">
                <a:solidFill>
                  <a:srgbClr val="F7F7F7"/>
                </a:solidFill>
                <a:latin typeface="Canva Sans Italics"/>
              </a:rPr>
              <a:t>r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5621" y="8575333"/>
            <a:ext cx="9766386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40323" y="7135933"/>
            <a:ext cx="7418977" cy="2655371"/>
          </a:xfrm>
          <a:custGeom>
            <a:avLst/>
            <a:gdLst/>
            <a:ahLst/>
            <a:cxnLst/>
            <a:rect r="r" b="b" t="t" l="l"/>
            <a:pathLst>
              <a:path h="2655371" w="7418977">
                <a:moveTo>
                  <a:pt x="0" y="0"/>
                </a:moveTo>
                <a:lnTo>
                  <a:pt x="7418977" y="0"/>
                </a:lnTo>
                <a:lnTo>
                  <a:pt x="7418977" y="2655371"/>
                </a:lnTo>
                <a:lnTo>
                  <a:pt x="0" y="265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315" r="0" b="-3031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146" y="241997"/>
            <a:ext cx="17661423" cy="9947804"/>
            <a:chOff x="0" y="0"/>
            <a:chExt cx="4651568" cy="2619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1568" cy="2619998"/>
            </a:xfrm>
            <a:custGeom>
              <a:avLst/>
              <a:gdLst/>
              <a:ahLst/>
              <a:cxnLst/>
              <a:rect r="r" b="b" t="t" l="l"/>
              <a:pathLst>
                <a:path h="2619998" w="4651568">
                  <a:moveTo>
                    <a:pt x="0" y="0"/>
                  </a:moveTo>
                  <a:lnTo>
                    <a:pt x="4651568" y="0"/>
                  </a:lnTo>
                  <a:lnTo>
                    <a:pt x="4651568" y="2619998"/>
                  </a:lnTo>
                  <a:lnTo>
                    <a:pt x="0" y="2619998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651568" cy="264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5798" y="594849"/>
            <a:ext cx="17117249" cy="9534796"/>
          </a:xfrm>
          <a:custGeom>
            <a:avLst/>
            <a:gdLst/>
            <a:ahLst/>
            <a:cxnLst/>
            <a:rect r="r" b="b" t="t" l="l"/>
            <a:pathLst>
              <a:path h="9534796" w="17117249">
                <a:moveTo>
                  <a:pt x="0" y="0"/>
                </a:moveTo>
                <a:lnTo>
                  <a:pt x="17117249" y="0"/>
                </a:lnTo>
                <a:lnTo>
                  <a:pt x="17117249" y="9534796"/>
                </a:lnTo>
                <a:lnTo>
                  <a:pt x="0" y="9534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9" t="-1699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4798" y="961398"/>
            <a:ext cx="16385671" cy="9036553"/>
            <a:chOff x="0" y="0"/>
            <a:chExt cx="4315568" cy="23799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15568" cy="2379997"/>
            </a:xfrm>
            <a:custGeom>
              <a:avLst/>
              <a:gdLst/>
              <a:ahLst/>
              <a:cxnLst/>
              <a:rect r="r" b="b" t="t" l="l"/>
              <a:pathLst>
                <a:path h="2379997" w="4315568">
                  <a:moveTo>
                    <a:pt x="0" y="0"/>
                  </a:moveTo>
                  <a:lnTo>
                    <a:pt x="4315568" y="0"/>
                  </a:lnTo>
                  <a:lnTo>
                    <a:pt x="4315568" y="2379997"/>
                  </a:lnTo>
                  <a:lnTo>
                    <a:pt x="0" y="2379997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315568" cy="2408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72001" y="6787434"/>
            <a:ext cx="12524843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2399" spc="302">
                <a:solidFill>
                  <a:srgbClr val="000000"/>
                </a:solidFill>
                <a:latin typeface="Agrandir Narrow Bold"/>
              </a:rPr>
              <a:t>if there is data where their professional coding experience is more than their coding experience, we have to remove it because that's faulty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526" y="535406"/>
            <a:ext cx="16121048" cy="9216188"/>
          </a:xfrm>
          <a:custGeom>
            <a:avLst/>
            <a:gdLst/>
            <a:ahLst/>
            <a:cxnLst/>
            <a:rect r="r" b="b" t="t" l="l"/>
            <a:pathLst>
              <a:path h="9216188" w="16121048">
                <a:moveTo>
                  <a:pt x="0" y="0"/>
                </a:moveTo>
                <a:lnTo>
                  <a:pt x="16121048" y="0"/>
                </a:lnTo>
                <a:lnTo>
                  <a:pt x="16121048" y="9216188"/>
                </a:lnTo>
                <a:lnTo>
                  <a:pt x="0" y="921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38" r="0" b="-40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6266" y="4375911"/>
            <a:ext cx="4215468" cy="56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4"/>
              </a:lnSpc>
            </a:pPr>
            <a:r>
              <a:rPr lang="en-US" sz="3995" spc="1158">
                <a:solidFill>
                  <a:srgbClr val="000000"/>
                </a:solidFill>
                <a:latin typeface="Open Sauce Medium"/>
              </a:rPr>
              <a:t>OUTLIERS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4256278"/>
            <a:ext cx="2296321" cy="1369443"/>
          </a:xfrm>
          <a:custGeom>
            <a:avLst/>
            <a:gdLst/>
            <a:ahLst/>
            <a:cxnLst/>
            <a:rect r="r" b="b" t="t" l="l"/>
            <a:pathLst>
              <a:path h="1369443" w="2296321">
                <a:moveTo>
                  <a:pt x="0" y="0"/>
                </a:moveTo>
                <a:lnTo>
                  <a:pt x="2296321" y="0"/>
                </a:lnTo>
                <a:lnTo>
                  <a:pt x="2296321" y="1369443"/>
                </a:lnTo>
                <a:lnTo>
                  <a:pt x="0" y="1369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90083" y="3774057"/>
            <a:ext cx="2296321" cy="1369443"/>
          </a:xfrm>
          <a:custGeom>
            <a:avLst/>
            <a:gdLst/>
            <a:ahLst/>
            <a:cxnLst/>
            <a:rect r="r" b="b" t="t" l="l"/>
            <a:pathLst>
              <a:path h="1369443" w="2296321">
                <a:moveTo>
                  <a:pt x="0" y="0"/>
                </a:moveTo>
                <a:lnTo>
                  <a:pt x="2296321" y="0"/>
                </a:lnTo>
                <a:lnTo>
                  <a:pt x="2296321" y="1369443"/>
                </a:lnTo>
                <a:lnTo>
                  <a:pt x="0" y="1369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006" y="1057275"/>
            <a:ext cx="14684174" cy="190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1"/>
              </a:lnSpc>
            </a:pPr>
            <a:r>
              <a:rPr lang="en-US" sz="12755" spc="7806">
                <a:solidFill>
                  <a:srgbClr val="FFFFFF"/>
                </a:solidFill>
                <a:latin typeface="Open Sauce Medium"/>
              </a:rPr>
              <a:t>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99326" y="3066414"/>
            <a:ext cx="474553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spc="688">
                <a:solidFill>
                  <a:srgbClr val="FFFFFF"/>
                </a:solidFill>
                <a:latin typeface="Open Sauce Light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1913" y="5239692"/>
            <a:ext cx="14684174" cy="34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4"/>
              </a:lnSpc>
            </a:pPr>
            <a:r>
              <a:rPr lang="en-US" sz="10656" spc="2429">
                <a:solidFill>
                  <a:srgbClr val="FFFFFF"/>
                </a:solidFill>
                <a:latin typeface="Open Sauce Medium"/>
              </a:rPr>
              <a:t>HYPOTHESIS </a:t>
            </a:r>
          </a:p>
          <a:p>
            <a:pPr algn="ctr">
              <a:lnSpc>
                <a:spcPts val="16943"/>
              </a:lnSpc>
            </a:pPr>
            <a:r>
              <a:rPr lang="en-US" sz="10656" spc="1587">
                <a:solidFill>
                  <a:srgbClr val="FFFFFF"/>
                </a:solidFill>
                <a:latin typeface="Open Sauce Medium"/>
              </a:rPr>
              <a:t>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006" y="3626960"/>
            <a:ext cx="14684174" cy="1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9"/>
              </a:lnSpc>
              <a:spcBef>
                <a:spcPct val="0"/>
              </a:spcBef>
            </a:pPr>
            <a:r>
              <a:rPr lang="en-US" sz="9699" spc="387">
                <a:solidFill>
                  <a:srgbClr val="FFFFFF"/>
                </a:solidFill>
                <a:latin typeface="Open Sauce Bold"/>
              </a:rPr>
              <a:t>+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9051" y="1986191"/>
            <a:ext cx="14684174" cy="190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1"/>
              </a:lnSpc>
            </a:pPr>
            <a:r>
              <a:rPr lang="en-US" sz="12755" spc="2818">
                <a:solidFill>
                  <a:srgbClr val="FFFFFF"/>
                </a:solidFill>
                <a:latin typeface="Open Sauce Medium"/>
              </a:rPr>
              <a:t>SMART Q1: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211" y="6150036"/>
            <a:ext cx="17511579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1295">
                <a:solidFill>
                  <a:srgbClr val="FFFFFF"/>
                </a:solidFill>
                <a:latin typeface="Open Sauce"/>
              </a:rPr>
              <a:t>Is there a significant difference between employed males and non-males in their respective education levels?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268" y="1028700"/>
            <a:ext cx="8702462" cy="8229600"/>
            <a:chOff x="0" y="0"/>
            <a:chExt cx="1804931" cy="1706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931" cy="1706857"/>
            </a:xfrm>
            <a:custGeom>
              <a:avLst/>
              <a:gdLst/>
              <a:ahLst/>
              <a:cxnLst/>
              <a:rect r="r" b="b" t="t" l="l"/>
              <a:pathLst>
                <a:path h="1706857" w="1804931">
                  <a:moveTo>
                    <a:pt x="0" y="0"/>
                  </a:moveTo>
                  <a:lnTo>
                    <a:pt x="1804931" y="0"/>
                  </a:lnTo>
                  <a:lnTo>
                    <a:pt x="1804931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04931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7316" y="1028700"/>
            <a:ext cx="8460371" cy="8229600"/>
            <a:chOff x="0" y="0"/>
            <a:chExt cx="1754720" cy="1706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720" cy="1706857"/>
            </a:xfrm>
            <a:custGeom>
              <a:avLst/>
              <a:gdLst/>
              <a:ahLst/>
              <a:cxnLst/>
              <a:rect r="r" b="b" t="t" l="l"/>
              <a:pathLst>
                <a:path h="1706857" w="1754720">
                  <a:moveTo>
                    <a:pt x="0" y="0"/>
                  </a:moveTo>
                  <a:lnTo>
                    <a:pt x="1754720" y="0"/>
                  </a:lnTo>
                  <a:lnTo>
                    <a:pt x="1754720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54720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26270" y="1028700"/>
            <a:ext cx="8702462" cy="8229600"/>
            <a:chOff x="0" y="0"/>
            <a:chExt cx="1804931" cy="1706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4931" cy="1706857"/>
            </a:xfrm>
            <a:custGeom>
              <a:avLst/>
              <a:gdLst/>
              <a:ahLst/>
              <a:cxnLst/>
              <a:rect r="r" b="b" t="t" l="l"/>
              <a:pathLst>
                <a:path h="1706857" w="1804931">
                  <a:moveTo>
                    <a:pt x="0" y="0"/>
                  </a:moveTo>
                  <a:lnTo>
                    <a:pt x="1804931" y="0"/>
                  </a:lnTo>
                  <a:lnTo>
                    <a:pt x="1804931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804931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9543614">
            <a:off x="174986" y="-192646"/>
            <a:ext cx="285429" cy="1618587"/>
            <a:chOff x="0" y="0"/>
            <a:chExt cx="59199" cy="3357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9543614">
            <a:off x="9506075" y="8901663"/>
            <a:ext cx="285429" cy="1618587"/>
            <a:chOff x="0" y="0"/>
            <a:chExt cx="59199" cy="335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9543614">
            <a:off x="8496497" y="-388366"/>
            <a:ext cx="285429" cy="1618587"/>
            <a:chOff x="0" y="0"/>
            <a:chExt cx="59199" cy="335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9639240">
            <a:off x="17916498" y="8905688"/>
            <a:ext cx="285429" cy="1618587"/>
            <a:chOff x="0" y="0"/>
            <a:chExt cx="59199" cy="3357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226270" y="2480659"/>
            <a:ext cx="8702462" cy="5462670"/>
          </a:xfrm>
          <a:custGeom>
            <a:avLst/>
            <a:gdLst/>
            <a:ahLst/>
            <a:cxnLst/>
            <a:rect r="r" b="b" t="t" l="l"/>
            <a:pathLst>
              <a:path h="5462670" w="8702462">
                <a:moveTo>
                  <a:pt x="0" y="0"/>
                </a:moveTo>
                <a:lnTo>
                  <a:pt x="8702462" y="0"/>
                </a:lnTo>
                <a:lnTo>
                  <a:pt x="8702462" y="5462670"/>
                </a:lnTo>
                <a:lnTo>
                  <a:pt x="0" y="546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95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59268" y="2480659"/>
            <a:ext cx="8687411" cy="5462670"/>
          </a:xfrm>
          <a:custGeom>
            <a:avLst/>
            <a:gdLst/>
            <a:ahLst/>
            <a:cxnLst/>
            <a:rect r="r" b="b" t="t" l="l"/>
            <a:pathLst>
              <a:path h="5462670" w="8687411">
                <a:moveTo>
                  <a:pt x="0" y="0"/>
                </a:moveTo>
                <a:lnTo>
                  <a:pt x="8687411" y="0"/>
                </a:lnTo>
                <a:lnTo>
                  <a:pt x="8687411" y="5462670"/>
                </a:lnTo>
                <a:lnTo>
                  <a:pt x="0" y="5462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71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E22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889" y="2935194"/>
            <a:ext cx="4937315" cy="6472083"/>
            <a:chOff x="0" y="0"/>
            <a:chExt cx="1300363" cy="1704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363" cy="1704581"/>
            </a:xfrm>
            <a:custGeom>
              <a:avLst/>
              <a:gdLst/>
              <a:ahLst/>
              <a:cxnLst/>
              <a:rect r="r" b="b" t="t" l="l"/>
              <a:pathLst>
                <a:path h="1704581" w="1300363">
                  <a:moveTo>
                    <a:pt x="0" y="0"/>
                  </a:moveTo>
                  <a:lnTo>
                    <a:pt x="1300363" y="0"/>
                  </a:lnTo>
                  <a:lnTo>
                    <a:pt x="1300363" y="1704581"/>
                  </a:lnTo>
                  <a:lnTo>
                    <a:pt x="0" y="1704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23A9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00363" cy="1733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885953" y="5945273"/>
            <a:ext cx="3127186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675343" y="2935194"/>
            <a:ext cx="4937315" cy="6472083"/>
            <a:chOff x="0" y="0"/>
            <a:chExt cx="1300363" cy="17045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0363" cy="1704581"/>
            </a:xfrm>
            <a:custGeom>
              <a:avLst/>
              <a:gdLst/>
              <a:ahLst/>
              <a:cxnLst/>
              <a:rect r="r" b="b" t="t" l="l"/>
              <a:pathLst>
                <a:path h="1704581" w="1300363">
                  <a:moveTo>
                    <a:pt x="0" y="0"/>
                  </a:moveTo>
                  <a:lnTo>
                    <a:pt x="1300363" y="0"/>
                  </a:lnTo>
                  <a:lnTo>
                    <a:pt x="1300363" y="1704581"/>
                  </a:lnTo>
                  <a:lnTo>
                    <a:pt x="0" y="1704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23A9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300363" cy="1733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7580407" y="5964323"/>
            <a:ext cx="3127186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365132" y="2935194"/>
            <a:ext cx="4937315" cy="6472083"/>
            <a:chOff x="0" y="0"/>
            <a:chExt cx="1300363" cy="17045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0363" cy="1704581"/>
            </a:xfrm>
            <a:custGeom>
              <a:avLst/>
              <a:gdLst/>
              <a:ahLst/>
              <a:cxnLst/>
              <a:rect r="r" b="b" t="t" l="l"/>
              <a:pathLst>
                <a:path h="1704581" w="1300363">
                  <a:moveTo>
                    <a:pt x="0" y="0"/>
                  </a:moveTo>
                  <a:lnTo>
                    <a:pt x="1300363" y="0"/>
                  </a:lnTo>
                  <a:lnTo>
                    <a:pt x="1300363" y="1704581"/>
                  </a:lnTo>
                  <a:lnTo>
                    <a:pt x="0" y="1704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23A9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00363" cy="1733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3274861" y="5926223"/>
            <a:ext cx="3127186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680062" y="8569728"/>
            <a:ext cx="2912054" cy="553599"/>
            <a:chOff x="0" y="0"/>
            <a:chExt cx="766961" cy="1458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6961" cy="145804"/>
            </a:xfrm>
            <a:custGeom>
              <a:avLst/>
              <a:gdLst/>
              <a:ahLst/>
              <a:cxnLst/>
              <a:rect r="r" b="b" t="t" l="l"/>
              <a:pathLst>
                <a:path h="145804" w="766961">
                  <a:moveTo>
                    <a:pt x="0" y="0"/>
                  </a:moveTo>
                  <a:lnTo>
                    <a:pt x="766961" y="0"/>
                  </a:lnTo>
                  <a:lnTo>
                    <a:pt x="766961" y="145804"/>
                  </a:lnTo>
                  <a:lnTo>
                    <a:pt x="0" y="145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66961" cy="174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543677" y="3336467"/>
            <a:ext cx="4589554" cy="6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600" spc="64">
                <a:solidFill>
                  <a:srgbClr val="FFFFFF"/>
                </a:solidFill>
                <a:latin typeface="Agrandir Narrow"/>
              </a:rPr>
              <a:t>H0: THERE IS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NO DIFFERENCE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 IN THE NUMBER OF MALES WITH A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PHD 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WHO ARE EMPLOYED WHEN COMPARED TO NONMALES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43677" y="4440144"/>
            <a:ext cx="4589554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599" spc="63">
                <a:solidFill>
                  <a:srgbClr val="FFFFFF"/>
                </a:solidFill>
                <a:latin typeface="Agrandir Narrow"/>
              </a:rPr>
              <a:t>HA: THERE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 IS A SIGNIFICANT DIFFERENC</a:t>
            </a:r>
            <a:r>
              <a:rPr lang="en-US" sz="1599" spc="63">
                <a:solidFill>
                  <a:srgbClr val="FFFFFF"/>
                </a:solidFill>
                <a:latin typeface="Agrandir Narrow Bold"/>
              </a:rPr>
              <a:t>E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IN THE NUMBER OF MALES WITH A 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PHD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WHO ARE EMPLOYED WHEN COMPARED TO NONMALES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3677" y="6488198"/>
            <a:ext cx="4589554" cy="185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90.64%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 OF MALES WITH BACHELOR’S DEGREES WERE EMPLOYED</a:t>
            </a:r>
          </a:p>
          <a:p>
            <a:pPr>
              <a:lnSpc>
                <a:spcPts val="2090"/>
              </a:lnSpc>
            </a:pPr>
          </a:p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89.50</a:t>
            </a: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% 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OF NON-MALES WITH BACHELOR’S DEGREES WERE EMPLOYED</a:t>
            </a:r>
          </a:p>
          <a:p>
            <a:pPr algn="ctr">
              <a:lnSpc>
                <a:spcPts val="209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949374" y="8705301"/>
            <a:ext cx="1778159" cy="3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  <a:spcBef>
                <a:spcPct val="0"/>
              </a:spcBef>
            </a:pPr>
            <a:r>
              <a:rPr lang="en-US" sz="1899" spc="75">
                <a:solidFill>
                  <a:srgbClr val="C23A97"/>
                </a:solidFill>
                <a:latin typeface="Agrandir Narrow Bold"/>
              </a:rPr>
              <a:t>P-VALUE: .7119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1302" y="830407"/>
            <a:ext cx="14565396" cy="63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4300" spc="980">
                <a:solidFill>
                  <a:srgbClr val="FFFFFF"/>
                </a:solidFill>
                <a:latin typeface="Open Sauce"/>
              </a:rPr>
              <a:t>SMART Q1: HYPOTHESIS TESTING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769" y="3336467"/>
            <a:ext cx="4589554" cy="6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600" spc="64">
                <a:solidFill>
                  <a:srgbClr val="FFFFFF"/>
                </a:solidFill>
                <a:latin typeface="Agrandir Narrow"/>
              </a:rPr>
              <a:t>H0: THERE IS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NO DIFFERENCE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 IN THE NUMBER OF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UNDERGRADUATE</a:t>
            </a:r>
            <a:r>
              <a:rPr lang="en-US" sz="1600" spc="64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MALES WHO ARE EMPLOYED WHEN COMPARED TO NONMALES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69" y="6488198"/>
            <a:ext cx="4589554" cy="159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90.72%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 OF MALES WITH BACHELOR’S DEGREES WERE EMPLOYED</a:t>
            </a:r>
          </a:p>
          <a:p>
            <a:pPr>
              <a:lnSpc>
                <a:spcPts val="2090"/>
              </a:lnSpc>
            </a:pPr>
          </a:p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91.39% 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OF NON-MALES WITH BACHELOR’S DEGREES WERE EMPLOYED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4769" y="4440144"/>
            <a:ext cx="458955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599" spc="63">
                <a:solidFill>
                  <a:srgbClr val="FFFFFF"/>
                </a:solidFill>
                <a:latin typeface="Agrandir Narrow"/>
              </a:rPr>
              <a:t>HA: THERE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 IS A SIGNIFICANT DIFFERENCE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IN THE NUMBER OF 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UNDERGRADUATE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MALES WHO ARE EMPLOYED WHEN COMPARED TO NONMALES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9223" y="3336467"/>
            <a:ext cx="4589554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sz="1600" spc="64">
                <a:solidFill>
                  <a:srgbClr val="FFFFFF"/>
                </a:solidFill>
                <a:latin typeface="Agrandir Narrow"/>
              </a:rPr>
              <a:t>H0: THERE IS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NO DIFFERENCE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 IN THE NUMBER OF MALES WITH A </a:t>
            </a:r>
            <a:r>
              <a:rPr lang="en-US" sz="1600" spc="64">
                <a:solidFill>
                  <a:srgbClr val="C23A97"/>
                </a:solidFill>
                <a:latin typeface="Agrandir Narrow Bold"/>
              </a:rPr>
              <a:t>MASTER’S DEGREE</a:t>
            </a:r>
            <a:r>
              <a:rPr lang="en-US" sz="1600" spc="64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1600" spc="64">
                <a:solidFill>
                  <a:srgbClr val="FFFFFF"/>
                </a:solidFill>
                <a:latin typeface="Agrandir Narrow"/>
              </a:rPr>
              <a:t>WHO ARE EMPLOYED WHEN COMPARED TO NONMALES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49223" y="4440144"/>
            <a:ext cx="458955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</a:pPr>
            <a:r>
              <a:rPr lang="en-US" sz="1599" spc="63">
                <a:solidFill>
                  <a:srgbClr val="FFFFFF"/>
                </a:solidFill>
                <a:latin typeface="Agrandir Narrow"/>
              </a:rPr>
              <a:t>HA: THERE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 IS A SIGNIFICANT DIFFERENC</a:t>
            </a:r>
            <a:r>
              <a:rPr lang="en-US" sz="1599" spc="63">
                <a:solidFill>
                  <a:srgbClr val="FFFFFF"/>
                </a:solidFill>
                <a:latin typeface="Agrandir Narrow Bold"/>
              </a:rPr>
              <a:t>E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IN THE NUMBER OF MALES WITH A </a:t>
            </a:r>
            <a:r>
              <a:rPr lang="en-US" sz="1599" spc="63">
                <a:solidFill>
                  <a:srgbClr val="C23A97"/>
                </a:solidFill>
                <a:latin typeface="Agrandir Narrow Bold"/>
              </a:rPr>
              <a:t>MASTER’S DEGREE</a:t>
            </a:r>
            <a:r>
              <a:rPr lang="en-US" sz="1599" spc="63">
                <a:solidFill>
                  <a:srgbClr val="FFFFFF"/>
                </a:solidFill>
                <a:latin typeface="Agrandir Narrow"/>
              </a:rPr>
              <a:t> WHO ARE EMPLOYED WHEN COMPARED TO NONMALES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1302" y="1882050"/>
            <a:ext cx="14565396" cy="50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729">
                <a:solidFill>
                  <a:srgbClr val="FFFFFF"/>
                </a:solidFill>
                <a:latin typeface="Arimo"/>
              </a:rPr>
              <a:t>TWO PORPORTIONS Z TEST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9223" y="6488198"/>
            <a:ext cx="4589554" cy="185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88.45%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 OF MALES WITH BACHELOR’S DEGREES WERE EMPLOYED</a:t>
            </a:r>
          </a:p>
          <a:p>
            <a:pPr>
              <a:lnSpc>
                <a:spcPts val="2090"/>
              </a:lnSpc>
            </a:pPr>
          </a:p>
          <a:p>
            <a:pPr algn="ctr">
              <a:lnSpc>
                <a:spcPts val="2090"/>
              </a:lnSpc>
            </a:pP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44.46</a:t>
            </a:r>
            <a:r>
              <a:rPr lang="en-US" sz="1900" spc="76">
                <a:solidFill>
                  <a:srgbClr val="FFFFFF"/>
                </a:solidFill>
                <a:latin typeface="Agrandir Narrow Bold"/>
              </a:rPr>
              <a:t>% </a:t>
            </a:r>
            <a:r>
              <a:rPr lang="en-US" sz="1900" spc="76">
                <a:solidFill>
                  <a:srgbClr val="FFFFFF"/>
                </a:solidFill>
                <a:latin typeface="Agrandir Narrow"/>
              </a:rPr>
              <a:t>OF NON-MALES WITH BACHELOR’S DEGREES WERE EMPLOYED</a:t>
            </a:r>
          </a:p>
          <a:p>
            <a:pPr algn="ctr">
              <a:lnSpc>
                <a:spcPts val="209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508476" y="8705301"/>
            <a:ext cx="1882140" cy="3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  <a:spcBef>
                <a:spcPct val="0"/>
              </a:spcBef>
            </a:pPr>
            <a:r>
              <a:rPr lang="en-US" sz="1899" spc="75">
                <a:solidFill>
                  <a:srgbClr val="C23A97"/>
                </a:solidFill>
                <a:latin typeface="Agrandir Narrow Bold"/>
              </a:rPr>
              <a:t>P-VALUE: .2951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03515" y="8705301"/>
            <a:ext cx="2680970" cy="3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  <a:spcBef>
                <a:spcPct val="0"/>
              </a:spcBef>
            </a:pPr>
            <a:r>
              <a:rPr lang="en-US" sz="1899" spc="75">
                <a:solidFill>
                  <a:srgbClr val="C23A97"/>
                </a:solidFill>
                <a:latin typeface="Agrandir Narrow Bold"/>
              </a:rPr>
              <a:t>P-VALUE: &lt; 2.2X10^-16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913" y="1933309"/>
            <a:ext cx="14684174" cy="38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1"/>
              </a:lnSpc>
            </a:pPr>
            <a:r>
              <a:rPr lang="en-US" sz="12755" spc="7806">
                <a:solidFill>
                  <a:srgbClr val="FFFFFF"/>
                </a:solidFill>
                <a:latin typeface="Open Sauce Medium"/>
              </a:rPr>
              <a:t>SMART Q2: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79427"/>
            <a:ext cx="16230600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799">
                <a:solidFill>
                  <a:srgbClr val="FFFFFF"/>
                </a:solidFill>
                <a:latin typeface="Open Sauce Bold Italics"/>
              </a:rPr>
              <a:t>Is an individual’s mental health associated with their previous salary?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268" y="1028700"/>
            <a:ext cx="8702462" cy="8229600"/>
            <a:chOff x="0" y="0"/>
            <a:chExt cx="1804931" cy="1706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931" cy="1706857"/>
            </a:xfrm>
            <a:custGeom>
              <a:avLst/>
              <a:gdLst/>
              <a:ahLst/>
              <a:cxnLst/>
              <a:rect r="r" b="b" t="t" l="l"/>
              <a:pathLst>
                <a:path h="1706857" w="1804931">
                  <a:moveTo>
                    <a:pt x="0" y="0"/>
                  </a:moveTo>
                  <a:lnTo>
                    <a:pt x="1804931" y="0"/>
                  </a:lnTo>
                  <a:lnTo>
                    <a:pt x="1804931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04931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7316" y="1028700"/>
            <a:ext cx="8460371" cy="8229600"/>
            <a:chOff x="0" y="0"/>
            <a:chExt cx="1754720" cy="1706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4720" cy="1706857"/>
            </a:xfrm>
            <a:custGeom>
              <a:avLst/>
              <a:gdLst/>
              <a:ahLst/>
              <a:cxnLst/>
              <a:rect r="r" b="b" t="t" l="l"/>
              <a:pathLst>
                <a:path h="1706857" w="1754720">
                  <a:moveTo>
                    <a:pt x="0" y="0"/>
                  </a:moveTo>
                  <a:lnTo>
                    <a:pt x="1754720" y="0"/>
                  </a:lnTo>
                  <a:lnTo>
                    <a:pt x="1754720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54720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26270" y="1028700"/>
            <a:ext cx="8702462" cy="8229600"/>
            <a:chOff x="0" y="0"/>
            <a:chExt cx="1804931" cy="1706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4931" cy="1706857"/>
            </a:xfrm>
            <a:custGeom>
              <a:avLst/>
              <a:gdLst/>
              <a:ahLst/>
              <a:cxnLst/>
              <a:rect r="r" b="b" t="t" l="l"/>
              <a:pathLst>
                <a:path h="1706857" w="1804931">
                  <a:moveTo>
                    <a:pt x="0" y="0"/>
                  </a:moveTo>
                  <a:lnTo>
                    <a:pt x="1804931" y="0"/>
                  </a:lnTo>
                  <a:lnTo>
                    <a:pt x="1804931" y="1706857"/>
                  </a:lnTo>
                  <a:lnTo>
                    <a:pt x="0" y="1706857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804931" cy="173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9367588">
            <a:off x="1914681" y="9074991"/>
            <a:ext cx="285429" cy="1618587"/>
            <a:chOff x="0" y="0"/>
            <a:chExt cx="59199" cy="3357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9566545">
            <a:off x="11680750" y="-388366"/>
            <a:ext cx="285429" cy="1618587"/>
            <a:chOff x="0" y="0"/>
            <a:chExt cx="59199" cy="335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9543614">
            <a:off x="7104704" y="9065952"/>
            <a:ext cx="285429" cy="1618587"/>
            <a:chOff x="0" y="0"/>
            <a:chExt cx="59199" cy="335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9557018">
            <a:off x="15225644" y="-193668"/>
            <a:ext cx="285429" cy="1618587"/>
            <a:chOff x="0" y="0"/>
            <a:chExt cx="59199" cy="3357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199" cy="335702"/>
            </a:xfrm>
            <a:custGeom>
              <a:avLst/>
              <a:gdLst/>
              <a:ahLst/>
              <a:cxnLst/>
              <a:rect r="r" b="b" t="t" l="l"/>
              <a:pathLst>
                <a:path h="335702" w="59199">
                  <a:moveTo>
                    <a:pt x="0" y="0"/>
                  </a:moveTo>
                  <a:lnTo>
                    <a:pt x="59199" y="0"/>
                  </a:lnTo>
                  <a:lnTo>
                    <a:pt x="59199" y="335702"/>
                  </a:lnTo>
                  <a:lnTo>
                    <a:pt x="0" y="335702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59199" cy="364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226270" y="2391713"/>
            <a:ext cx="8702462" cy="5557416"/>
          </a:xfrm>
          <a:custGeom>
            <a:avLst/>
            <a:gdLst/>
            <a:ahLst/>
            <a:cxnLst/>
            <a:rect r="r" b="b" t="t" l="l"/>
            <a:pathLst>
              <a:path h="5557416" w="8702462">
                <a:moveTo>
                  <a:pt x="0" y="0"/>
                </a:moveTo>
                <a:lnTo>
                  <a:pt x="8702462" y="0"/>
                </a:lnTo>
                <a:lnTo>
                  <a:pt x="8702462" y="5557417"/>
                </a:lnTo>
                <a:lnTo>
                  <a:pt x="0" y="5557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357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59268" y="2391713"/>
            <a:ext cx="8702462" cy="5504641"/>
          </a:xfrm>
          <a:custGeom>
            <a:avLst/>
            <a:gdLst/>
            <a:ahLst/>
            <a:cxnLst/>
            <a:rect r="r" b="b" t="t" l="l"/>
            <a:pathLst>
              <a:path h="5504641" w="8702462">
                <a:moveTo>
                  <a:pt x="0" y="0"/>
                </a:moveTo>
                <a:lnTo>
                  <a:pt x="8702462" y="0"/>
                </a:lnTo>
                <a:lnTo>
                  <a:pt x="8702462" y="5504642"/>
                </a:lnTo>
                <a:lnTo>
                  <a:pt x="0" y="5504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4" t="0" r="-1782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8874" y="7266241"/>
            <a:ext cx="4118478" cy="2688243"/>
          </a:xfrm>
          <a:custGeom>
            <a:avLst/>
            <a:gdLst/>
            <a:ahLst/>
            <a:cxnLst/>
            <a:rect r="r" b="b" t="t" l="l"/>
            <a:pathLst>
              <a:path h="2688243" w="4118478">
                <a:moveTo>
                  <a:pt x="0" y="0"/>
                </a:moveTo>
                <a:lnTo>
                  <a:pt x="4118478" y="0"/>
                </a:lnTo>
                <a:lnTo>
                  <a:pt x="4118478" y="2688242"/>
                </a:lnTo>
                <a:lnTo>
                  <a:pt x="0" y="268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1302" y="830407"/>
            <a:ext cx="14565396" cy="63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4300" spc="980">
                <a:solidFill>
                  <a:srgbClr val="FFFFFF"/>
                </a:solidFill>
                <a:latin typeface="Open Sauce"/>
              </a:rPr>
              <a:t>SMART Q2: HYPOTHESIS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1302" y="1818761"/>
            <a:ext cx="14565396" cy="50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3200" spc="729">
                <a:solidFill>
                  <a:srgbClr val="FFFFFF"/>
                </a:solidFill>
                <a:latin typeface="Arimo"/>
              </a:rPr>
              <a:t>TWO SAMPLE T TEST FOR MEANS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582" y="3102904"/>
            <a:ext cx="1639883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84">
                <a:solidFill>
                  <a:srgbClr val="FFFFFF"/>
                </a:solidFill>
                <a:latin typeface="Agrandir Narrow"/>
              </a:rPr>
              <a:t>H0: THERE IS </a:t>
            </a: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NO DIFFERENCE</a:t>
            </a:r>
            <a:r>
              <a:rPr lang="en-US" sz="2100" spc="84">
                <a:solidFill>
                  <a:srgbClr val="FFFFFF"/>
                </a:solidFill>
                <a:latin typeface="Agrandir Narrow"/>
              </a:rPr>
              <a:t> IN MEAN SALARY BETWEEN INDIVIDUALS WHO HAVE AND DO NOT HAVE MENTAL HEALTH ISSUES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156" y="3716655"/>
            <a:ext cx="18180952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84">
                <a:solidFill>
                  <a:srgbClr val="FFFFFF"/>
                </a:solidFill>
                <a:latin typeface="Agrandir Narrow"/>
              </a:rPr>
              <a:t>HA: THERE IS </a:t>
            </a: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A SIGNIFICANT DIFFERENCE</a:t>
            </a:r>
            <a:r>
              <a:rPr lang="en-US" sz="2100" spc="84">
                <a:solidFill>
                  <a:srgbClr val="FFFFFF"/>
                </a:solidFill>
                <a:latin typeface="Agrandir Narrow"/>
              </a:rPr>
              <a:t> IN MEAN SALARY BETWEEN INDIVIDUALS WHO HAVE AND DO NOT HAVE MENTAL HEALTH ISSUES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8024" y="5095875"/>
            <a:ext cx="5443961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"/>
              </a:rPr>
              <a:t>THOSE WHO RESPONDED </a:t>
            </a: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YES</a:t>
            </a:r>
            <a:r>
              <a:rPr lang="en-US" sz="2499" spc="99">
                <a:solidFill>
                  <a:srgbClr val="FFFFFF"/>
                </a:solidFill>
                <a:latin typeface="Agrandir Narrow"/>
              </a:rPr>
              <a:t> TO HAVING MENTAL HEALTH ISSUES HAD A MEAN SALARY OF </a:t>
            </a: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$72,709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3509" y="5095875"/>
            <a:ext cx="5206625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"/>
              </a:rPr>
              <a:t>THOSE WHO RESPONDED </a:t>
            </a: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NO</a:t>
            </a:r>
            <a:r>
              <a:rPr lang="en-US" sz="2499" spc="99">
                <a:solidFill>
                  <a:srgbClr val="FFFFFF"/>
                </a:solidFill>
                <a:latin typeface="Agrandir Narrow"/>
              </a:rPr>
              <a:t> TO HAVING MENTAL HEALTH ISSUES HAD A MEAN SALARY OF </a:t>
            </a: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$64,652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1254" y="7424306"/>
            <a:ext cx="3764756" cy="45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670" spc="106">
                <a:solidFill>
                  <a:srgbClr val="FFFFFF"/>
                </a:solidFill>
                <a:latin typeface="Agrandir Narrow Bold"/>
              </a:rPr>
              <a:t>P-VALUE: &lt; 2.2X10^-16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913" y="3430357"/>
            <a:ext cx="14684174" cy="317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4"/>
              </a:lnSpc>
            </a:pPr>
            <a:r>
              <a:rPr lang="en-US" sz="10656" spc="2429">
                <a:solidFill>
                  <a:srgbClr val="FFFFFF"/>
                </a:solidFill>
                <a:latin typeface="Open Sauce"/>
              </a:rPr>
              <a:t>MODEL BUILDING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712885" y="2524562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86543" y="3477225"/>
            <a:ext cx="205109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4979" spc="159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2389" y="4823584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2389" y="6500142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6543" y="7971755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13044" y="1398073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GOALS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59427" y="3508340"/>
            <a:ext cx="10878585" cy="674370"/>
            <a:chOff x="0" y="0"/>
            <a:chExt cx="14504780" cy="8991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35544" cy="956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99">
                  <a:solidFill>
                    <a:srgbClr val="FFFFFF"/>
                  </a:solidFill>
                  <a:latin typeface="Open Sauce"/>
                </a:rPr>
                <a:t>Understanding Employability Factors: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235330" y="77470"/>
              <a:ext cx="926945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To gain a comprehensive understanding of the various factors that influence employability in the tech industry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59427" y="5078060"/>
            <a:ext cx="10878585" cy="863917"/>
            <a:chOff x="0" y="0"/>
            <a:chExt cx="14504780" cy="11518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535544" cy="46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99">
                  <a:solidFill>
                    <a:srgbClr val="FFFFFF"/>
                  </a:solidFill>
                  <a:latin typeface="Open Sauce"/>
                </a:rPr>
                <a:t>Guidance for Job Seekers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235330" y="77470"/>
              <a:ext cx="9269450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Offer actionable advice to job seekers in the tech industry, helping them understand what factors are most likely to enhance their employability and career development.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059427" y="6452517"/>
            <a:ext cx="10878585" cy="1045845"/>
            <a:chOff x="0" y="0"/>
            <a:chExt cx="14504780" cy="139446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535544" cy="1451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99">
                  <a:solidFill>
                    <a:srgbClr val="FFFFFF"/>
                  </a:solidFill>
                  <a:latin typeface="Open Sauce"/>
                </a:rPr>
                <a:t>Empower Companies and Recruiters:</a:t>
              </a:r>
            </a:p>
            <a:p>
              <a:pPr algn="ctr">
                <a:lnSpc>
                  <a:spcPts val="293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35330" y="77470"/>
              <a:ext cx="926945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Equip companies and recruiters with data-driven insights to develop more effective and tailored recruitment strategies.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59427" y="7924130"/>
            <a:ext cx="10878585" cy="674370"/>
            <a:chOff x="0" y="0"/>
            <a:chExt cx="14504780" cy="8991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535544" cy="956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99">
                  <a:solidFill>
                    <a:srgbClr val="FFFFFF"/>
                  </a:solidFill>
                  <a:latin typeface="Open Sauce"/>
                </a:rPr>
                <a:t>Mental Health and Career Outcomes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235330" y="77470"/>
              <a:ext cx="926945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Explore the potential impact of mental health on career progression and salary, particularly in the context of the tech industry.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841815" y="9258300"/>
            <a:ext cx="10878585" cy="587692"/>
            <a:chOff x="0" y="0"/>
            <a:chExt cx="14504780" cy="78359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5535544" cy="461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1999">
                  <a:solidFill>
                    <a:srgbClr val="FFFFFF"/>
                  </a:solidFill>
                  <a:latin typeface="Open Sauce"/>
                </a:rPr>
                <a:t>Predicting employbility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235330" y="77470"/>
              <a:ext cx="9269450" cy="706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5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Utilize data-driven models to accurately forecast job applicant success in the tech industry based on key employability factors.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186543" y="9213180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495" y="2660995"/>
            <a:ext cx="2623666" cy="2256353"/>
          </a:xfrm>
          <a:custGeom>
            <a:avLst/>
            <a:gdLst/>
            <a:ahLst/>
            <a:cxnLst/>
            <a:rect r="r" b="b" t="t" l="l"/>
            <a:pathLst>
              <a:path h="2256353" w="2623666">
                <a:moveTo>
                  <a:pt x="0" y="0"/>
                </a:moveTo>
                <a:lnTo>
                  <a:pt x="2623666" y="0"/>
                </a:lnTo>
                <a:lnTo>
                  <a:pt x="2623666" y="2256353"/>
                </a:lnTo>
                <a:lnTo>
                  <a:pt x="0" y="225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4519" y="2890257"/>
            <a:ext cx="1251860" cy="2035545"/>
          </a:xfrm>
          <a:custGeom>
            <a:avLst/>
            <a:gdLst/>
            <a:ahLst/>
            <a:cxnLst/>
            <a:rect r="r" b="b" t="t" l="l"/>
            <a:pathLst>
              <a:path h="2035545" w="1251860">
                <a:moveTo>
                  <a:pt x="0" y="0"/>
                </a:moveTo>
                <a:lnTo>
                  <a:pt x="1251861" y="0"/>
                </a:lnTo>
                <a:lnTo>
                  <a:pt x="1251861" y="2035545"/>
                </a:lnTo>
                <a:lnTo>
                  <a:pt x="0" y="2035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030450" y="1328111"/>
            <a:ext cx="411728" cy="155369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8364941" y="2881803"/>
            <a:ext cx="1558117" cy="2035545"/>
          </a:xfrm>
          <a:custGeom>
            <a:avLst/>
            <a:gdLst/>
            <a:ahLst/>
            <a:cxnLst/>
            <a:rect r="r" b="b" t="t" l="l"/>
            <a:pathLst>
              <a:path h="2035545" w="1558117">
                <a:moveTo>
                  <a:pt x="0" y="0"/>
                </a:moveTo>
                <a:lnTo>
                  <a:pt x="1558118" y="0"/>
                </a:lnTo>
                <a:lnTo>
                  <a:pt x="1558118" y="2035545"/>
                </a:lnTo>
                <a:lnTo>
                  <a:pt x="0" y="203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17724" y="9619035"/>
            <a:ext cx="9904302" cy="667965"/>
            <a:chOff x="0" y="0"/>
            <a:chExt cx="2608540" cy="1759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540" cy="175925"/>
            </a:xfrm>
            <a:custGeom>
              <a:avLst/>
              <a:gdLst/>
              <a:ahLst/>
              <a:cxnLst/>
              <a:rect r="r" b="b" t="t" l="l"/>
              <a:pathLst>
                <a:path h="175925" w="2608540">
                  <a:moveTo>
                    <a:pt x="0" y="0"/>
                  </a:moveTo>
                  <a:lnTo>
                    <a:pt x="2608540" y="0"/>
                  </a:lnTo>
                  <a:lnTo>
                    <a:pt x="2608540" y="175925"/>
                  </a:lnTo>
                  <a:lnTo>
                    <a:pt x="0" y="175925"/>
                  </a:lnTo>
                  <a:close/>
                </a:path>
              </a:pathLst>
            </a:custGeom>
            <a:solidFill>
              <a:srgbClr val="742D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608540" cy="20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381500" y="9801024"/>
            <a:ext cx="492885" cy="277248"/>
          </a:xfrm>
          <a:custGeom>
            <a:avLst/>
            <a:gdLst/>
            <a:ahLst/>
            <a:cxnLst/>
            <a:rect r="r" b="b" t="t" l="l"/>
            <a:pathLst>
              <a:path h="277248" w="492885">
                <a:moveTo>
                  <a:pt x="0" y="0"/>
                </a:moveTo>
                <a:lnTo>
                  <a:pt x="492885" y="0"/>
                </a:lnTo>
                <a:lnTo>
                  <a:pt x="492885" y="277247"/>
                </a:lnTo>
                <a:lnTo>
                  <a:pt x="0" y="277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1302" y="820882"/>
            <a:ext cx="14565396" cy="1690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8"/>
              </a:lnSpc>
            </a:pPr>
            <a:r>
              <a:rPr lang="en-US" sz="5600" spc="1276">
                <a:solidFill>
                  <a:srgbClr val="FFFFFF"/>
                </a:solidFill>
                <a:latin typeface="Open Sauce"/>
              </a:rPr>
              <a:t>DATA PREP:</a:t>
            </a:r>
          </a:p>
          <a:p>
            <a:pPr algn="ctr">
              <a:lnSpc>
                <a:spcPts val="6608"/>
              </a:lnSpc>
            </a:pPr>
            <a:r>
              <a:rPr lang="en-US" sz="5600" spc="1276">
                <a:solidFill>
                  <a:srgbClr val="FFFFFF"/>
                </a:solidFill>
                <a:latin typeface="Open Sauce"/>
              </a:rPr>
              <a:t>ENCODING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256928"/>
            <a:ext cx="3419078" cy="321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MAIN BRANCH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MENTAL HEALTH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ACCESSIBILITY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EMPLOYMENT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EDLEVEL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AGE</a:t>
            </a:r>
          </a:p>
        </p:txBody>
      </p:sp>
      <p:sp>
        <p:nvSpPr>
          <p:cNvPr name="TextBox 13" id="13"/>
          <p:cNvSpPr txBox="true"/>
          <p:nvPr/>
        </p:nvSpPr>
        <p:spPr>
          <a:xfrm rot="61109">
            <a:off x="14717575" y="5287272"/>
            <a:ext cx="3419078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GENDER</a:t>
            </a:r>
          </a:p>
          <a:p>
            <a:pPr>
              <a:lnSpc>
                <a:spcPts val="231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43765" y="5256928"/>
            <a:ext cx="341907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COUNTRY</a:t>
            </a:r>
          </a:p>
          <a:p>
            <a:pPr>
              <a:lnSpc>
                <a:spcPts val="2310"/>
              </a:lnSpc>
            </a:pPr>
          </a:p>
          <a:p>
            <a:pPr marL="453390" indent="-226695" lvl="1">
              <a:lnSpc>
                <a:spcPts val="2310"/>
              </a:lnSpc>
              <a:buFont typeface="Arial"/>
              <a:buChar char="•"/>
            </a:pPr>
            <a:r>
              <a:rPr lang="en-US" sz="2100" spc="84">
                <a:solidFill>
                  <a:srgbClr val="FFFFFF"/>
                </a:solidFill>
                <a:latin typeface="Agrandir Narrow Bold"/>
              </a:rPr>
              <a:t>HAVEWORKEDWITH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71725" y="9911072"/>
            <a:ext cx="8344550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</a:rPr>
              <a:t>The numerical features were standardized. No class imbalance in target variable.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71725" y="9687588"/>
            <a:ext cx="8344550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</a:rPr>
              <a:t>[YearsCode, YearsCodePro, PreviosSalary, ComputerSkills]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9842" y="4584512"/>
            <a:ext cx="207818" cy="3078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30170" y="5372187"/>
            <a:ext cx="34639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FFFFFF"/>
                </a:solidFill>
                <a:latin typeface="Agrandir Narrow Bold"/>
              </a:rPr>
              <a:t>AUC-ROC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230170" y="4672314"/>
            <a:ext cx="3827660" cy="1971245"/>
          </a:xfrm>
          <a:custGeom>
            <a:avLst/>
            <a:gdLst/>
            <a:ahLst/>
            <a:cxnLst/>
            <a:rect r="r" b="b" t="t" l="l"/>
            <a:pathLst>
              <a:path h="1971245" w="3827660">
                <a:moveTo>
                  <a:pt x="0" y="0"/>
                </a:moveTo>
                <a:lnTo>
                  <a:pt x="3827660" y="0"/>
                </a:lnTo>
                <a:lnTo>
                  <a:pt x="3827660" y="1971245"/>
                </a:lnTo>
                <a:lnTo>
                  <a:pt x="0" y="197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7660" y="4536887"/>
            <a:ext cx="38221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-NEAREST NEIGHBOURS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8984" y="2632826"/>
            <a:ext cx="36996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LOGISTIC REGRESSION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7494" y="2445339"/>
            <a:ext cx="4822609" cy="843773"/>
          </a:xfrm>
          <a:custGeom>
            <a:avLst/>
            <a:gdLst/>
            <a:ahLst/>
            <a:cxnLst/>
            <a:rect r="r" b="b" t="t" l="l"/>
            <a:pathLst>
              <a:path h="843773" w="4822609">
                <a:moveTo>
                  <a:pt x="0" y="0"/>
                </a:moveTo>
                <a:lnTo>
                  <a:pt x="4822610" y="0"/>
                </a:lnTo>
                <a:lnTo>
                  <a:pt x="4822610" y="843773"/>
                </a:lnTo>
                <a:lnTo>
                  <a:pt x="0" y="84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1" r="0" b="-225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8461" y="7905848"/>
            <a:ext cx="43405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DECISION TREE CLASSIFIER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923" y="6263423"/>
            <a:ext cx="4559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SUPPORT VECTOR MACHINE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7427" y="4299727"/>
            <a:ext cx="4822609" cy="843773"/>
          </a:xfrm>
          <a:custGeom>
            <a:avLst/>
            <a:gdLst/>
            <a:ahLst/>
            <a:cxnLst/>
            <a:rect r="r" b="b" t="t" l="l"/>
            <a:pathLst>
              <a:path h="843773" w="4822609">
                <a:moveTo>
                  <a:pt x="0" y="0"/>
                </a:moveTo>
                <a:lnTo>
                  <a:pt x="4822610" y="0"/>
                </a:lnTo>
                <a:lnTo>
                  <a:pt x="4822610" y="843773"/>
                </a:lnTo>
                <a:lnTo>
                  <a:pt x="0" y="84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1" r="0" b="-225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7494" y="6076487"/>
            <a:ext cx="4822609" cy="843773"/>
          </a:xfrm>
          <a:custGeom>
            <a:avLst/>
            <a:gdLst/>
            <a:ahLst/>
            <a:cxnLst/>
            <a:rect r="r" b="b" t="t" l="l"/>
            <a:pathLst>
              <a:path h="843773" w="4822609">
                <a:moveTo>
                  <a:pt x="0" y="0"/>
                </a:moveTo>
                <a:lnTo>
                  <a:pt x="4822610" y="0"/>
                </a:lnTo>
                <a:lnTo>
                  <a:pt x="4822610" y="843773"/>
                </a:lnTo>
                <a:lnTo>
                  <a:pt x="0" y="843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1" r="0" b="-22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7427" y="7718911"/>
            <a:ext cx="4822609" cy="843773"/>
          </a:xfrm>
          <a:custGeom>
            <a:avLst/>
            <a:gdLst/>
            <a:ahLst/>
            <a:cxnLst/>
            <a:rect r="r" b="b" t="t" l="l"/>
            <a:pathLst>
              <a:path h="843773" w="4822609">
                <a:moveTo>
                  <a:pt x="0" y="0"/>
                </a:moveTo>
                <a:lnTo>
                  <a:pt x="4822610" y="0"/>
                </a:lnTo>
                <a:lnTo>
                  <a:pt x="4822610" y="843774"/>
                </a:lnTo>
                <a:lnTo>
                  <a:pt x="0" y="843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1" r="0" b="-2251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816393" y="2270985"/>
            <a:ext cx="5319269" cy="6057138"/>
          </a:xfrm>
          <a:custGeom>
            <a:avLst/>
            <a:gdLst/>
            <a:ahLst/>
            <a:cxnLst/>
            <a:rect r="r" b="b" t="t" l="l"/>
            <a:pathLst>
              <a:path h="6057138" w="5319269">
                <a:moveTo>
                  <a:pt x="5319269" y="0"/>
                </a:moveTo>
                <a:lnTo>
                  <a:pt x="0" y="0"/>
                </a:lnTo>
                <a:lnTo>
                  <a:pt x="0" y="6057138"/>
                </a:lnTo>
                <a:lnTo>
                  <a:pt x="5319269" y="6057138"/>
                </a:lnTo>
                <a:lnTo>
                  <a:pt x="5319269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01913" y="494925"/>
            <a:ext cx="14684174" cy="158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4"/>
              </a:lnSpc>
            </a:pPr>
            <a:r>
              <a:rPr lang="en-US" sz="10656" spc="2429">
                <a:solidFill>
                  <a:srgbClr val="FFFFFF"/>
                </a:solidFill>
                <a:latin typeface="Open Sauce"/>
              </a:rPr>
              <a:t>MODELS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02674" y="4097685"/>
            <a:ext cx="2673072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LR:        87.2%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3-NN:  49.6%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SVM:   78.4%</a:t>
            </a:r>
          </a:p>
          <a:p>
            <a:pPr>
              <a:lnSpc>
                <a:spcPts val="2749"/>
              </a:lnSpc>
            </a:pPr>
          </a:p>
          <a:p>
            <a:pPr>
              <a:lnSpc>
                <a:spcPts val="2749"/>
              </a:lnSpc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DT:       78.3%</a:t>
            </a:r>
          </a:p>
          <a:p>
            <a:pPr>
              <a:lnSpc>
                <a:spcPts val="2749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117724" y="9619035"/>
            <a:ext cx="9904302" cy="667965"/>
            <a:chOff x="0" y="0"/>
            <a:chExt cx="2608540" cy="175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8540" cy="175925"/>
            </a:xfrm>
            <a:custGeom>
              <a:avLst/>
              <a:gdLst/>
              <a:ahLst/>
              <a:cxnLst/>
              <a:rect r="r" b="b" t="t" l="l"/>
              <a:pathLst>
                <a:path h="175925" w="2608540">
                  <a:moveTo>
                    <a:pt x="0" y="0"/>
                  </a:moveTo>
                  <a:lnTo>
                    <a:pt x="2608540" y="0"/>
                  </a:lnTo>
                  <a:lnTo>
                    <a:pt x="2608540" y="175925"/>
                  </a:lnTo>
                  <a:lnTo>
                    <a:pt x="0" y="175925"/>
                  </a:lnTo>
                  <a:close/>
                </a:path>
              </a:pathLst>
            </a:custGeom>
            <a:solidFill>
              <a:srgbClr val="742D6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608540" cy="20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381500" y="9801024"/>
            <a:ext cx="492885" cy="277248"/>
          </a:xfrm>
          <a:custGeom>
            <a:avLst/>
            <a:gdLst/>
            <a:ahLst/>
            <a:cxnLst/>
            <a:rect r="r" b="b" t="t" l="l"/>
            <a:pathLst>
              <a:path h="277248" w="492885">
                <a:moveTo>
                  <a:pt x="0" y="0"/>
                </a:moveTo>
                <a:lnTo>
                  <a:pt x="492885" y="0"/>
                </a:lnTo>
                <a:lnTo>
                  <a:pt x="492885" y="277247"/>
                </a:lnTo>
                <a:lnTo>
                  <a:pt x="0" y="277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971725" y="9772449"/>
            <a:ext cx="8344550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</a:rPr>
              <a:t>Oddly, Decision Tree determined based on just `ComputerSkills`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913" y="1933309"/>
            <a:ext cx="14684174" cy="38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1"/>
              </a:lnSpc>
            </a:pPr>
            <a:r>
              <a:rPr lang="en-US" sz="12755" spc="7806">
                <a:solidFill>
                  <a:srgbClr val="FFFFFF"/>
                </a:solidFill>
                <a:latin typeface="Open Sauce Medium"/>
              </a:rPr>
              <a:t>SMART Q3: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79427"/>
            <a:ext cx="16230600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531">
                <a:solidFill>
                  <a:srgbClr val="FFFFFF"/>
                </a:solidFill>
                <a:latin typeface="Open Sauce Bold Italics"/>
              </a:rPr>
              <a:t>Can we predict with at least 60% accuracy whether an individual will be employed or not, based on just their Age, Education Level, and, Number of skills?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3241" y="2052830"/>
            <a:ext cx="10016059" cy="6181339"/>
          </a:xfrm>
          <a:custGeom>
            <a:avLst/>
            <a:gdLst/>
            <a:ahLst/>
            <a:cxnLst/>
            <a:rect r="r" b="b" t="t" l="l"/>
            <a:pathLst>
              <a:path h="6181339" w="10016059">
                <a:moveTo>
                  <a:pt x="0" y="0"/>
                </a:moveTo>
                <a:lnTo>
                  <a:pt x="10016059" y="0"/>
                </a:lnTo>
                <a:lnTo>
                  <a:pt x="10016059" y="6181340"/>
                </a:lnTo>
                <a:lnTo>
                  <a:pt x="0" y="618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8106" y="2052830"/>
            <a:ext cx="5029823" cy="61813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913" y="1933309"/>
            <a:ext cx="14684174" cy="381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51"/>
              </a:lnSpc>
            </a:pPr>
            <a:r>
              <a:rPr lang="en-US" sz="12755" spc="5280">
                <a:solidFill>
                  <a:srgbClr val="FFFFFF"/>
                </a:solidFill>
                <a:latin typeface="Open Sauce Medium"/>
              </a:rPr>
              <a:t>SMART Q4: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264178"/>
            <a:ext cx="16230600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393">
                <a:solidFill>
                  <a:srgbClr val="FFFFFF"/>
                </a:solidFill>
                <a:latin typeface="Open Sauce Bold Italics"/>
              </a:rPr>
              <a:t>Is there a notable difference between distance-based models and tree-based models?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705" y="3155310"/>
            <a:ext cx="8248535" cy="5090524"/>
          </a:xfrm>
          <a:custGeom>
            <a:avLst/>
            <a:gdLst/>
            <a:ahLst/>
            <a:cxnLst/>
            <a:rect r="r" b="b" t="t" l="l"/>
            <a:pathLst>
              <a:path h="5090524" w="8248535">
                <a:moveTo>
                  <a:pt x="0" y="0"/>
                </a:moveTo>
                <a:lnTo>
                  <a:pt x="8248534" y="0"/>
                </a:lnTo>
                <a:lnTo>
                  <a:pt x="8248534" y="5090525"/>
                </a:lnTo>
                <a:lnTo>
                  <a:pt x="0" y="509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5614" y="3155310"/>
            <a:ext cx="8248535" cy="5090524"/>
          </a:xfrm>
          <a:custGeom>
            <a:avLst/>
            <a:gdLst/>
            <a:ahLst/>
            <a:cxnLst/>
            <a:rect r="r" b="b" t="t" l="l"/>
            <a:pathLst>
              <a:path h="5090524" w="8248535">
                <a:moveTo>
                  <a:pt x="0" y="0"/>
                </a:moveTo>
                <a:lnTo>
                  <a:pt x="8248534" y="0"/>
                </a:lnTo>
                <a:lnTo>
                  <a:pt x="8248534" y="5090525"/>
                </a:lnTo>
                <a:lnTo>
                  <a:pt x="0" y="509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60669" y="228600"/>
            <a:ext cx="1966661" cy="2653169"/>
          </a:xfrm>
          <a:custGeom>
            <a:avLst/>
            <a:gdLst/>
            <a:ahLst/>
            <a:cxnLst/>
            <a:rect r="r" b="b" t="t" l="l"/>
            <a:pathLst>
              <a:path h="2653169" w="1966661">
                <a:moveTo>
                  <a:pt x="0" y="0"/>
                </a:moveTo>
                <a:lnTo>
                  <a:pt x="1966662" y="0"/>
                </a:lnTo>
                <a:lnTo>
                  <a:pt x="1966662" y="2653169"/>
                </a:lnTo>
                <a:lnTo>
                  <a:pt x="0" y="2653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1913" y="3430357"/>
            <a:ext cx="14684174" cy="158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4"/>
              </a:lnSpc>
            </a:pPr>
            <a:r>
              <a:rPr lang="en-US" sz="10656" spc="2429">
                <a:solidFill>
                  <a:srgbClr val="FFFFFF"/>
                </a:solidFill>
                <a:latin typeface="Open Sauce Medium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93975" y="6888952"/>
            <a:ext cx="1350005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551">
                <a:solidFill>
                  <a:srgbClr val="FFFFFF"/>
                </a:solidFill>
                <a:latin typeface="Open Sauce"/>
              </a:rPr>
              <a:t>Come to us!! We will tell you if you’ll get a job or not?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117724" y="9619035"/>
            <a:ext cx="9904302" cy="667965"/>
            <a:chOff x="0" y="0"/>
            <a:chExt cx="2608540" cy="175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540" cy="175925"/>
            </a:xfrm>
            <a:custGeom>
              <a:avLst/>
              <a:gdLst/>
              <a:ahLst/>
              <a:cxnLst/>
              <a:rect r="r" b="b" t="t" l="l"/>
              <a:pathLst>
                <a:path h="175925" w="2608540">
                  <a:moveTo>
                    <a:pt x="0" y="0"/>
                  </a:moveTo>
                  <a:lnTo>
                    <a:pt x="2608540" y="0"/>
                  </a:lnTo>
                  <a:lnTo>
                    <a:pt x="2608540" y="175925"/>
                  </a:lnTo>
                  <a:lnTo>
                    <a:pt x="0" y="175925"/>
                  </a:lnTo>
                  <a:close/>
                </a:path>
              </a:pathLst>
            </a:custGeom>
            <a:solidFill>
              <a:srgbClr val="742D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608540" cy="20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22383" y="9713741"/>
            <a:ext cx="471972" cy="478552"/>
          </a:xfrm>
          <a:custGeom>
            <a:avLst/>
            <a:gdLst/>
            <a:ahLst/>
            <a:cxnLst/>
            <a:rect r="r" b="b" t="t" l="l"/>
            <a:pathLst>
              <a:path h="478552" w="471972">
                <a:moveTo>
                  <a:pt x="0" y="0"/>
                </a:moveTo>
                <a:lnTo>
                  <a:pt x="471972" y="0"/>
                </a:lnTo>
                <a:lnTo>
                  <a:pt x="471972" y="478553"/>
                </a:lnTo>
                <a:lnTo>
                  <a:pt x="0" y="478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73232" y="9797125"/>
            <a:ext cx="4393287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647">
                <a:solidFill>
                  <a:srgbClr val="FFFFFF"/>
                </a:solidFill>
                <a:latin typeface="Open Sauce Light"/>
              </a:rPr>
              <a:t>Consultation Fees: $5.99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25462" y="3469576"/>
            <a:ext cx="7736886" cy="2075334"/>
            <a:chOff x="0" y="0"/>
            <a:chExt cx="2037698" cy="546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7698" cy="546590"/>
            </a:xfrm>
            <a:custGeom>
              <a:avLst/>
              <a:gdLst/>
              <a:ahLst/>
              <a:cxnLst/>
              <a:rect r="r" b="b" t="t" l="l"/>
              <a:pathLst>
                <a:path h="546590" w="2037698">
                  <a:moveTo>
                    <a:pt x="0" y="0"/>
                  </a:moveTo>
                  <a:lnTo>
                    <a:pt x="2037698" y="0"/>
                  </a:lnTo>
                  <a:lnTo>
                    <a:pt x="2037698" y="546590"/>
                  </a:lnTo>
                  <a:lnTo>
                    <a:pt x="0" y="546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037698" cy="575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524170" y="3939714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103252" y="600426"/>
            <a:ext cx="8381306" cy="8381306"/>
          </a:xfrm>
          <a:custGeom>
            <a:avLst/>
            <a:gdLst/>
            <a:ahLst/>
            <a:cxnLst/>
            <a:rect r="r" b="b" t="t" l="l"/>
            <a:pathLst>
              <a:path h="8381306" w="8381306">
                <a:moveTo>
                  <a:pt x="0" y="0"/>
                </a:moveTo>
                <a:lnTo>
                  <a:pt x="8381306" y="0"/>
                </a:lnTo>
                <a:lnTo>
                  <a:pt x="8381306" y="8381307"/>
                </a:lnTo>
                <a:lnTo>
                  <a:pt x="0" y="838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16424" y="2640173"/>
            <a:ext cx="820815" cy="820815"/>
          </a:xfrm>
          <a:custGeom>
            <a:avLst/>
            <a:gdLst/>
            <a:ahLst/>
            <a:cxnLst/>
            <a:rect r="r" b="b" t="t" l="l"/>
            <a:pathLst>
              <a:path h="820815" w="820815">
                <a:moveTo>
                  <a:pt x="0" y="0"/>
                </a:moveTo>
                <a:lnTo>
                  <a:pt x="820815" y="0"/>
                </a:lnTo>
                <a:lnTo>
                  <a:pt x="820815" y="820815"/>
                </a:lnTo>
                <a:lnTo>
                  <a:pt x="0" y="82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90638" y="600426"/>
            <a:ext cx="2419645" cy="2419645"/>
          </a:xfrm>
          <a:custGeom>
            <a:avLst/>
            <a:gdLst/>
            <a:ahLst/>
            <a:cxnLst/>
            <a:rect r="r" b="b" t="t" l="l"/>
            <a:pathLst>
              <a:path h="2419645" w="2419645">
                <a:moveTo>
                  <a:pt x="0" y="0"/>
                </a:moveTo>
                <a:lnTo>
                  <a:pt x="2419645" y="0"/>
                </a:lnTo>
                <a:lnTo>
                  <a:pt x="2419645" y="2419645"/>
                </a:lnTo>
                <a:lnTo>
                  <a:pt x="0" y="241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76673" y="6716859"/>
            <a:ext cx="1705373" cy="1705373"/>
          </a:xfrm>
          <a:custGeom>
            <a:avLst/>
            <a:gdLst/>
            <a:ahLst/>
            <a:cxnLst/>
            <a:rect r="r" b="b" t="t" l="l"/>
            <a:pathLst>
              <a:path h="1705373" w="1705373">
                <a:moveTo>
                  <a:pt x="0" y="0"/>
                </a:moveTo>
                <a:lnTo>
                  <a:pt x="1705373" y="0"/>
                </a:lnTo>
                <a:lnTo>
                  <a:pt x="1705373" y="1705373"/>
                </a:lnTo>
                <a:lnTo>
                  <a:pt x="0" y="1705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21086" y="7209900"/>
            <a:ext cx="4466914" cy="4466914"/>
          </a:xfrm>
          <a:custGeom>
            <a:avLst/>
            <a:gdLst/>
            <a:ahLst/>
            <a:cxnLst/>
            <a:rect r="r" b="b" t="t" l="l"/>
            <a:pathLst>
              <a:path h="4466914" w="4466914">
                <a:moveTo>
                  <a:pt x="0" y="0"/>
                </a:moveTo>
                <a:lnTo>
                  <a:pt x="4466914" y="0"/>
                </a:lnTo>
                <a:lnTo>
                  <a:pt x="4466914" y="4466914"/>
                </a:lnTo>
                <a:lnTo>
                  <a:pt x="0" y="4466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rnd">
            <a:noFill/>
            <a:prstDash val="sysDot"/>
            <a:round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32281" y="3237040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94745" y="3237040"/>
            <a:ext cx="1954753" cy="19547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854191" y="211655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691898" y="3733624"/>
            <a:ext cx="1035520" cy="1035520"/>
          </a:xfrm>
          <a:custGeom>
            <a:avLst/>
            <a:gdLst/>
            <a:ahLst/>
            <a:cxnLst/>
            <a:rect r="r" b="b" t="t" l="l"/>
            <a:pathLst>
              <a:path h="1035520" w="1035520">
                <a:moveTo>
                  <a:pt x="0" y="0"/>
                </a:moveTo>
                <a:lnTo>
                  <a:pt x="1035520" y="0"/>
                </a:lnTo>
                <a:lnTo>
                  <a:pt x="1035520" y="1035520"/>
                </a:lnTo>
                <a:lnTo>
                  <a:pt x="0" y="103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88488" y="3696657"/>
            <a:ext cx="1008248" cy="1200295"/>
          </a:xfrm>
          <a:custGeom>
            <a:avLst/>
            <a:gdLst/>
            <a:ahLst/>
            <a:cxnLst/>
            <a:rect r="r" b="b" t="t" l="l"/>
            <a:pathLst>
              <a:path h="1200295" w="1008248">
                <a:moveTo>
                  <a:pt x="0" y="0"/>
                </a:moveTo>
                <a:lnTo>
                  <a:pt x="1008248" y="0"/>
                </a:lnTo>
                <a:lnTo>
                  <a:pt x="1008248" y="1200294"/>
                </a:lnTo>
                <a:lnTo>
                  <a:pt x="0" y="1200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27917" y="655421"/>
            <a:ext cx="943216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98">
                <a:solidFill>
                  <a:srgbClr val="000000"/>
                </a:solidFill>
                <a:latin typeface="Open Sauce Medium"/>
              </a:rPr>
              <a:t>DATASET OVERVIEW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961260" y="5582847"/>
            <a:ext cx="3532316" cy="4090035"/>
            <a:chOff x="0" y="0"/>
            <a:chExt cx="4709754" cy="545338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3559"/>
              <a:ext cx="4709754" cy="1839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uce Bold"/>
                </a:rPr>
                <a:t>Real-World Application:</a:t>
              </a:r>
              <a:r>
                <a:rPr lang="en-US" sz="1700">
                  <a:solidFill>
                    <a:srgbClr val="000000"/>
                  </a:solidFill>
                  <a:latin typeface="Open Sauce Light"/>
                </a:rPr>
                <a:t> 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</a:rPr>
                <a:t>Provides real-world data from over 70,000 directly aligning with our research domain.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2349318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Relevance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245485"/>
              <a:ext cx="4709754" cy="2207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Open Sauce Bold"/>
                </a:rPr>
                <a:t>Diverse Metrics: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</a:rPr>
                <a:t>Includes essential metrics like employment status, education level, and more, offering critical insights for our study.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19425" y="5582847"/>
            <a:ext cx="3554623" cy="3813810"/>
            <a:chOff x="0" y="0"/>
            <a:chExt cx="4739498" cy="508508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10802"/>
              <a:ext cx="4709754" cy="1815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Bold"/>
                </a:rPr>
                <a:t>Well-Structured Format: 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</a:rPr>
                <a:t>The data is well-organized, facilitating easy access and interpretation.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3925439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Data Quality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9743" y="3269192"/>
              <a:ext cx="4709754" cy="1815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Bold"/>
                </a:rPr>
                <a:t>Easy Cleaning and Pre-processing: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</a:rPr>
                <a:t>Demonstrates high data cleanliness and standardization, simplifying the pre-processing steps.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606705" y="2395665"/>
            <a:ext cx="6665416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Open Sauce"/>
              </a:rPr>
              <a:t>Why did we choose this dataset?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54191" y="211655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1862306">
            <a:off x="10781205" y="6318439"/>
            <a:ext cx="1717639" cy="519586"/>
          </a:xfrm>
          <a:custGeom>
            <a:avLst/>
            <a:gdLst/>
            <a:ahLst/>
            <a:cxnLst/>
            <a:rect r="r" b="b" t="t" l="l"/>
            <a:pathLst>
              <a:path h="519586" w="1717639">
                <a:moveTo>
                  <a:pt x="0" y="0"/>
                </a:moveTo>
                <a:lnTo>
                  <a:pt x="1717639" y="0"/>
                </a:lnTo>
                <a:lnTo>
                  <a:pt x="1717639" y="519586"/>
                </a:lnTo>
                <a:lnTo>
                  <a:pt x="0" y="51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87882">
            <a:off x="5122738" y="6318439"/>
            <a:ext cx="1717639" cy="519586"/>
          </a:xfrm>
          <a:custGeom>
            <a:avLst/>
            <a:gdLst/>
            <a:ahLst/>
            <a:cxnLst/>
            <a:rect r="r" b="b" t="t" l="l"/>
            <a:pathLst>
              <a:path h="519586" w="1717639">
                <a:moveTo>
                  <a:pt x="0" y="0"/>
                </a:moveTo>
                <a:lnTo>
                  <a:pt x="1717639" y="0"/>
                </a:lnTo>
                <a:lnTo>
                  <a:pt x="1717639" y="519586"/>
                </a:lnTo>
                <a:lnTo>
                  <a:pt x="0" y="51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02953" y="4695302"/>
            <a:ext cx="1346746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Canva Sans"/>
              </a:rPr>
              <a:t>records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7917" y="655421"/>
            <a:ext cx="943216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98">
                <a:solidFill>
                  <a:srgbClr val="FFFFFF"/>
                </a:solidFill>
                <a:latin typeface="Open Sauce Medium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82038" y="2395665"/>
            <a:ext cx="4314751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</a:pPr>
            <a:r>
              <a:rPr lang="en-US" sz="3849">
                <a:solidFill>
                  <a:srgbClr val="FFFFFF"/>
                </a:solidFill>
                <a:latin typeface="Open Sauce"/>
              </a:rPr>
              <a:t>About the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6838" y="3722480"/>
            <a:ext cx="3145151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</a:pPr>
            <a:r>
              <a:rPr lang="en-US" sz="5949">
                <a:solidFill>
                  <a:srgbClr val="FFFFFF"/>
                </a:solidFill>
                <a:latin typeface="Canva Sans"/>
              </a:rPr>
              <a:t>73,000+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3540" y="6568007"/>
            <a:ext cx="644852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</a:pPr>
            <a:r>
              <a:rPr lang="en-US" sz="594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8049" y="7540829"/>
            <a:ext cx="401583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Canva Sans"/>
              </a:rPr>
              <a:t>integer-type columns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4191" y="8231506"/>
            <a:ext cx="4299693" cy="102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F7F7F7"/>
                </a:solidFill>
                <a:latin typeface="Canva Sans"/>
              </a:rPr>
              <a:t>index, employment, yearscode, yearscodepro and previoussalary, computerskills, employed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6035" y="6568007"/>
            <a:ext cx="1118360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</a:pPr>
            <a:r>
              <a:rPr lang="en-US" sz="594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68747" y="7540829"/>
            <a:ext cx="345293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Canva Sans"/>
              </a:rPr>
              <a:t>char-type columns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70240" y="8060056"/>
            <a:ext cx="3551443" cy="13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>
                <a:solidFill>
                  <a:srgbClr val="F7F7F7"/>
                </a:solidFill>
                <a:latin typeface="Canva Sans"/>
              </a:rPr>
              <a:t>age, accessibulity, edLevel, gender, mentalHealth, mainBranch, country, haveWorkedWith,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9656" y="5855667"/>
            <a:ext cx="3319514" cy="4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2650">
                <a:solidFill>
                  <a:srgbClr val="F7F7F7"/>
                </a:solidFill>
                <a:latin typeface="Canva Sans"/>
              </a:rPr>
              <a:t>15 columns in total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54191" y="211655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114839" y="2852097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3486" y="2852097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3383" y="6233850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4191" y="6223625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8956" y="6139302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5535" y="6233850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17724" y="9619035"/>
            <a:ext cx="9904302" cy="667965"/>
            <a:chOff x="0" y="0"/>
            <a:chExt cx="2608540" cy="1759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08540" cy="175925"/>
            </a:xfrm>
            <a:custGeom>
              <a:avLst/>
              <a:gdLst/>
              <a:ahLst/>
              <a:cxnLst/>
              <a:rect r="r" b="b" t="t" l="l"/>
              <a:pathLst>
                <a:path h="175925" w="2608540">
                  <a:moveTo>
                    <a:pt x="0" y="0"/>
                  </a:moveTo>
                  <a:lnTo>
                    <a:pt x="2608540" y="0"/>
                  </a:lnTo>
                  <a:lnTo>
                    <a:pt x="2608540" y="175925"/>
                  </a:lnTo>
                  <a:lnTo>
                    <a:pt x="0" y="175925"/>
                  </a:lnTo>
                  <a:close/>
                </a:path>
              </a:pathLst>
            </a:custGeom>
            <a:solidFill>
              <a:srgbClr val="742D6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08540" cy="20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70467" y="655421"/>
            <a:ext cx="1489951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98">
                <a:solidFill>
                  <a:srgbClr val="FFFFFF"/>
                </a:solidFill>
                <a:latin typeface="Open Sauce Medium"/>
              </a:rPr>
              <a:t>FEATURES OF THE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4023" y="9725370"/>
            <a:ext cx="901440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</a:rPr>
              <a:t>Some of the type of columns and their description (page 1)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31375" y="3873757"/>
            <a:ext cx="2694110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 age of the applicant, &gt;35 years old or &lt;35 years old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(categorical)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36380" y="3825432"/>
            <a:ext cx="2818134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education level of the applicant (Undergraduate, Master, PhD…)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(categorical)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54191" y="7302051"/>
            <a:ext cx="2905262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gender of the applicant, (Man, Woman, or NonBinary)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(categorical)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27329" y="7273669"/>
            <a:ext cx="2653135" cy="52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the applicant's previous job salary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(float)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8956" y="7100817"/>
            <a:ext cx="2821028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target variable, whether the applicant has been hired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(categorical)</a:t>
            </a:r>
          </a:p>
          <a:p>
            <a:pPr algn="ctr">
              <a:lnSpc>
                <a:spcPts val="209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143428" y="7273669"/>
            <a:ext cx="2655696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number of computer skills known by the applicant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(integer)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36380" y="3204907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Edlevel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35689" y="3204907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65387" y="6652442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Gender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81828" y="6652442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PreviousSalary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68785" y="6613457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ComputerSkills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33413" y="6489817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Employed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306823" y="2832347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309716" y="3934269"/>
            <a:ext cx="2818134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the count/unique identifier for each record (1, 2, 3 ...) (integer)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60136" y="3147057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Index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54191" y="211655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88998" y="2379012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926" y="2333752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17724" y="9619035"/>
            <a:ext cx="9904302" cy="667965"/>
            <a:chOff x="0" y="0"/>
            <a:chExt cx="2608540" cy="175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540" cy="175925"/>
            </a:xfrm>
            <a:custGeom>
              <a:avLst/>
              <a:gdLst/>
              <a:ahLst/>
              <a:cxnLst/>
              <a:rect r="r" b="b" t="t" l="l"/>
              <a:pathLst>
                <a:path h="175925" w="2608540">
                  <a:moveTo>
                    <a:pt x="0" y="0"/>
                  </a:moveTo>
                  <a:lnTo>
                    <a:pt x="2608540" y="0"/>
                  </a:lnTo>
                  <a:lnTo>
                    <a:pt x="2608540" y="175925"/>
                  </a:lnTo>
                  <a:lnTo>
                    <a:pt x="0" y="175925"/>
                  </a:lnTo>
                  <a:close/>
                </a:path>
              </a:pathLst>
            </a:custGeom>
            <a:solidFill>
              <a:srgbClr val="742D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608540" cy="20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70467" y="655421"/>
            <a:ext cx="1489951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spc="198">
                <a:solidFill>
                  <a:srgbClr val="FFFFFF"/>
                </a:solidFill>
                <a:latin typeface="Open Sauce Medium"/>
              </a:rPr>
              <a:t>FEATURES OF THE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8521" y="9725370"/>
            <a:ext cx="9110957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</a:rPr>
              <a:t>Some of the type of columns and their description (page 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3900" y="3625281"/>
            <a:ext cx="2693321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how long the applicant has been coding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(integer)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25903" y="3715066"/>
            <a:ext cx="2802129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whether the applicant is a professional developer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(categorical)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43873" y="3024065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MainBranch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1198" y="3004756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YearsCode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00046" y="5778584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45624" y="6834984"/>
            <a:ext cx="2830553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how long the applicant has been coding in a professional context, </a:t>
            </a:r>
            <a:r>
              <a:rPr lang="en-US" sz="1610" spc="56">
                <a:solidFill>
                  <a:srgbClr val="FFFFFF"/>
                </a:solidFill>
                <a:latin typeface="Poppins Italics"/>
              </a:rPr>
              <a:t>(integer)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1242" y="6214459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YearsCodePro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707703" y="2379012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771557" y="3756421"/>
            <a:ext cx="2693321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if the applicant has any accessibility needs. (Yes or No)</a:t>
            </a:r>
          </a:p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(categorical)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93305" y="3084609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Accessibility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711774" y="5778584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775824" y="6885971"/>
            <a:ext cx="2830553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if the applicant have any mental health issues. denoted by “Yes” or “No” (integer)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91782" y="6304248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Mental Health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388998" y="5779321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312798" y="6885971"/>
            <a:ext cx="2830553" cy="77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the country of the applicant. (US, Canada etc) (categorical)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00194" y="6215195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Country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55981" y="2462340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8" y="0"/>
                </a:lnTo>
                <a:lnTo>
                  <a:pt x="2821028" y="2819778"/>
                </a:lnTo>
                <a:lnTo>
                  <a:pt x="0" y="281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93134" y="3715066"/>
            <a:ext cx="2830553" cy="103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the technical skills of the applicant (C++, Python, Git....)(string/ categorical)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1113" y="3133344"/>
            <a:ext cx="2614594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HaveWorkedWith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693134" y="5778584"/>
            <a:ext cx="2821028" cy="2819778"/>
          </a:xfrm>
          <a:custGeom>
            <a:avLst/>
            <a:gdLst/>
            <a:ahLst/>
            <a:cxnLst/>
            <a:rect r="r" b="b" t="t" l="l"/>
            <a:pathLst>
              <a:path h="2819778" w="2821028">
                <a:moveTo>
                  <a:pt x="0" y="0"/>
                </a:moveTo>
                <a:lnTo>
                  <a:pt x="2821027" y="0"/>
                </a:lnTo>
                <a:lnTo>
                  <a:pt x="2821027" y="2819779"/>
                </a:lnTo>
                <a:lnTo>
                  <a:pt x="0" y="281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93134" y="6527188"/>
            <a:ext cx="2830553" cy="129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if the applicant is currently employed (0 meaning No and 1 meaning Yes)</a:t>
            </a:r>
          </a:p>
          <a:p>
            <a:pPr algn="ctr">
              <a:lnSpc>
                <a:spcPts val="2093"/>
              </a:lnSpc>
            </a:pPr>
            <a:r>
              <a:rPr lang="en-US" sz="1610" spc="56">
                <a:solidFill>
                  <a:srgbClr val="FFFFFF"/>
                </a:solidFill>
                <a:latin typeface="Poppins"/>
              </a:rPr>
              <a:t>(integer)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9092" y="6034549"/>
            <a:ext cx="2398636" cy="36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1"/>
              </a:lnSpc>
              <a:spcBef>
                <a:spcPct val="0"/>
              </a:spcBef>
            </a:pPr>
            <a:r>
              <a:rPr lang="en-US" sz="2139">
                <a:solidFill>
                  <a:srgbClr val="201039"/>
                </a:solidFill>
                <a:latin typeface="Poppins Bold"/>
              </a:rPr>
              <a:t>Employment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7981" y="3411151"/>
            <a:ext cx="14684174" cy="298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656" spc="3036">
                <a:solidFill>
                  <a:srgbClr val="FFFFFF"/>
                </a:solidFill>
                <a:latin typeface="Open Sauce Medium"/>
              </a:rPr>
              <a:t>DATA CLEANING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26286" y="7664598"/>
            <a:ext cx="1755652" cy="1250902"/>
          </a:xfrm>
          <a:custGeom>
            <a:avLst/>
            <a:gdLst/>
            <a:ahLst/>
            <a:cxnLst/>
            <a:rect r="r" b="b" t="t" l="l"/>
            <a:pathLst>
              <a:path h="1250902" w="1755652">
                <a:moveTo>
                  <a:pt x="0" y="0"/>
                </a:moveTo>
                <a:lnTo>
                  <a:pt x="1755652" y="0"/>
                </a:lnTo>
                <a:lnTo>
                  <a:pt x="1755652" y="1250902"/>
                </a:lnTo>
                <a:lnTo>
                  <a:pt x="0" y="125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3834" y="7597923"/>
            <a:ext cx="2097071" cy="13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Missing and Duplicate Check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2013" y="7597923"/>
            <a:ext cx="2097071" cy="13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Numeric Feature Processing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369544" y="7699571"/>
            <a:ext cx="1755652" cy="1250902"/>
          </a:xfrm>
          <a:custGeom>
            <a:avLst/>
            <a:gdLst/>
            <a:ahLst/>
            <a:cxnLst/>
            <a:rect r="r" b="b" t="t" l="l"/>
            <a:pathLst>
              <a:path h="1250902" w="1755652">
                <a:moveTo>
                  <a:pt x="0" y="0"/>
                </a:moveTo>
                <a:lnTo>
                  <a:pt x="1755652" y="0"/>
                </a:lnTo>
                <a:lnTo>
                  <a:pt x="1755652" y="1250903"/>
                </a:lnTo>
                <a:lnTo>
                  <a:pt x="0" y="1250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15721" y="7632896"/>
            <a:ext cx="2097071" cy="13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Character Feature Processing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50917" y="7734544"/>
            <a:ext cx="1755652" cy="1250902"/>
          </a:xfrm>
          <a:custGeom>
            <a:avLst/>
            <a:gdLst/>
            <a:ahLst/>
            <a:cxnLst/>
            <a:rect r="r" b="b" t="t" l="l"/>
            <a:pathLst>
              <a:path h="1250902" w="1755652">
                <a:moveTo>
                  <a:pt x="0" y="0"/>
                </a:moveTo>
                <a:lnTo>
                  <a:pt x="1755653" y="0"/>
                </a:lnTo>
                <a:lnTo>
                  <a:pt x="1755653" y="1250903"/>
                </a:lnTo>
                <a:lnTo>
                  <a:pt x="0" y="1250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97095" y="7650383"/>
            <a:ext cx="2097071" cy="13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Outlier Detection and Removal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373328" y="1175598"/>
            <a:ext cx="11245538" cy="8583805"/>
            <a:chOff x="0" y="0"/>
            <a:chExt cx="2961788" cy="22607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260755"/>
            </a:xfrm>
            <a:custGeom>
              <a:avLst/>
              <a:gdLst/>
              <a:ahLst/>
              <a:cxnLst/>
              <a:rect r="r" b="b" t="t" l="l"/>
              <a:pathLst>
                <a:path h="2260755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260755"/>
                  </a:lnTo>
                  <a:lnTo>
                    <a:pt x="0" y="2260755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61788" cy="2308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-2495023"/>
          <a:ext cx="9778557" cy="12782023"/>
        </p:xfrm>
        <a:graphic>
          <a:graphicData uri="http://schemas.openxmlformats.org/drawingml/2006/table">
            <a:tbl>
              <a:tblPr/>
              <a:tblGrid>
                <a:gridCol w="5143554"/>
                <a:gridCol w="4635003"/>
              </a:tblGrid>
              <a:tr h="24517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9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Bernoru SemiCondensed"/>
                        </a:rPr>
                        <a:t>  ALL MISSING RECORDS</a:t>
                      </a:r>
                    </a:p>
                    <a:p>
                      <a:pPr algn="ctr"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Bernoru SemiCondense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Bernoru SemiCondensed"/>
                        </a:rPr>
                        <a:t>  0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Bernoru SemiCondense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07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Bernoru SemiCondensed"/>
                        </a:rPr>
                        <a:t>DUPLICATE RECORDS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Bernoru SemiCondensed"/>
                        </a:rPr>
                        <a:t>  0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Bernoru SemiCondense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202500" y="371232"/>
            <a:ext cx="8941500" cy="9510767"/>
          </a:xfrm>
          <a:custGeom>
            <a:avLst/>
            <a:gdLst/>
            <a:ahLst/>
            <a:cxnLst/>
            <a:rect r="r" b="b" t="t" l="l"/>
            <a:pathLst>
              <a:path h="9510767" w="8941500">
                <a:moveTo>
                  <a:pt x="0" y="0"/>
                </a:moveTo>
                <a:lnTo>
                  <a:pt x="8941500" y="0"/>
                </a:lnTo>
                <a:lnTo>
                  <a:pt x="8941500" y="9510767"/>
                </a:lnTo>
                <a:lnTo>
                  <a:pt x="0" y="951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-12300" t="-5535" r="-67253" b="-425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7142" y="1465141"/>
            <a:ext cx="6992217" cy="6992217"/>
          </a:xfrm>
          <a:custGeom>
            <a:avLst/>
            <a:gdLst/>
            <a:ahLst/>
            <a:cxnLst/>
            <a:rect r="r" b="b" t="t" l="l"/>
            <a:pathLst>
              <a:path h="6992217" w="6992217">
                <a:moveTo>
                  <a:pt x="0" y="0"/>
                </a:moveTo>
                <a:lnTo>
                  <a:pt x="6992217" y="0"/>
                </a:lnTo>
                <a:lnTo>
                  <a:pt x="6992217" y="6992217"/>
                </a:lnTo>
                <a:lnTo>
                  <a:pt x="0" y="6992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545" t="0" r="-1364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592" y="465751"/>
            <a:ext cx="17676817" cy="3770439"/>
            <a:chOff x="0" y="0"/>
            <a:chExt cx="4655622" cy="993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5622" cy="993037"/>
            </a:xfrm>
            <a:custGeom>
              <a:avLst/>
              <a:gdLst/>
              <a:ahLst/>
              <a:cxnLst/>
              <a:rect r="r" b="b" t="t" l="l"/>
              <a:pathLst>
                <a:path h="993037" w="4655622">
                  <a:moveTo>
                    <a:pt x="0" y="0"/>
                  </a:moveTo>
                  <a:lnTo>
                    <a:pt x="4655622" y="0"/>
                  </a:lnTo>
                  <a:lnTo>
                    <a:pt x="4655622" y="993037"/>
                  </a:lnTo>
                  <a:lnTo>
                    <a:pt x="0" y="993037"/>
                  </a:lnTo>
                  <a:close/>
                </a:path>
              </a:pathLst>
            </a:custGeom>
            <a:solidFill>
              <a:srgbClr val="F5F5F5">
                <a:alpha val="7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655622" cy="1021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9344" y="4973451"/>
            <a:ext cx="15449312" cy="4803191"/>
            <a:chOff x="0" y="0"/>
            <a:chExt cx="4068955" cy="12650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8955" cy="1265038"/>
            </a:xfrm>
            <a:custGeom>
              <a:avLst/>
              <a:gdLst/>
              <a:ahLst/>
              <a:cxnLst/>
              <a:rect r="r" b="b" t="t" l="l"/>
              <a:pathLst>
                <a:path h="1265038" w="4068955">
                  <a:moveTo>
                    <a:pt x="0" y="0"/>
                  </a:moveTo>
                  <a:lnTo>
                    <a:pt x="4068955" y="0"/>
                  </a:lnTo>
                  <a:lnTo>
                    <a:pt x="4068955" y="1265038"/>
                  </a:lnTo>
                  <a:lnTo>
                    <a:pt x="0" y="1265038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4068955" cy="1369813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marL="518154" indent="-259077" lvl="1">
                <a:lnSpc>
                  <a:spcPts val="3143"/>
                </a:lnSpc>
                <a:buFont typeface="Arial"/>
                <a:buChar char="•"/>
              </a:pPr>
              <a:r>
                <a:rPr lang="en-US" sz="2399" spc="201">
                  <a:solidFill>
                    <a:srgbClr val="000000"/>
                  </a:solidFill>
                  <a:latin typeface="Agrandir Narrow Bold Italics"/>
                </a:rPr>
                <a:t>The provided R code transforms the "Employment" and "Employed" columns in the dataframe </a:t>
              </a:r>
            </a:p>
            <a:p>
              <a:pPr>
                <a:lnSpc>
                  <a:spcPts val="3143"/>
                </a:lnSpc>
              </a:pPr>
            </a:p>
            <a:p>
              <a:pPr marL="518154" indent="-259077" lvl="1">
                <a:lnSpc>
                  <a:spcPts val="3143"/>
                </a:lnSpc>
                <a:buFont typeface="Arial"/>
                <a:buChar char="•"/>
              </a:pPr>
              <a:r>
                <a:rPr lang="en-US" sz="2399" spc="201">
                  <a:solidFill>
                    <a:srgbClr val="000000"/>
                  </a:solidFill>
                  <a:latin typeface="Agrandir Narrow Bold Italics"/>
                </a:rPr>
                <a:t>"df_clean." It converts numeric values to descriptive categories, enhancing interpretability for analysis.</a:t>
              </a:r>
            </a:p>
            <a:p>
              <a:pPr>
                <a:lnSpc>
                  <a:spcPts val="3143"/>
                </a:lnSpc>
              </a:pPr>
            </a:p>
            <a:p>
              <a:pPr marL="518154" indent="-259077" lvl="1">
                <a:lnSpc>
                  <a:spcPts val="3143"/>
                </a:lnSpc>
                <a:buFont typeface="Arial"/>
                <a:buChar char="•"/>
              </a:pPr>
              <a:r>
                <a:rPr lang="en-US" sz="2399" spc="201">
                  <a:solidFill>
                    <a:srgbClr val="000000"/>
                  </a:solidFill>
                  <a:latin typeface="Agrandir Narrow Bold Italics"/>
                </a:rPr>
                <a:t> The resulting factors are "currently_employed" or "not_currently_employed" for "Employment" and "hired" or "not_hired" for "Employed."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838" y="1028700"/>
            <a:ext cx="18126323" cy="3074736"/>
          </a:xfrm>
          <a:custGeom>
            <a:avLst/>
            <a:gdLst/>
            <a:ahLst/>
            <a:cxnLst/>
            <a:rect r="r" b="b" t="t" l="l"/>
            <a:pathLst>
              <a:path h="3074736" w="18126323">
                <a:moveTo>
                  <a:pt x="0" y="0"/>
                </a:moveTo>
                <a:lnTo>
                  <a:pt x="18126324" y="0"/>
                </a:lnTo>
                <a:lnTo>
                  <a:pt x="18126324" y="3074736"/>
                </a:lnTo>
                <a:lnTo>
                  <a:pt x="0" y="3074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-70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78242" y="285791"/>
            <a:ext cx="3739226" cy="4687660"/>
          </a:xfrm>
          <a:custGeom>
            <a:avLst/>
            <a:gdLst/>
            <a:ahLst/>
            <a:cxnLst/>
            <a:rect r="r" b="b" t="t" l="l"/>
            <a:pathLst>
              <a:path h="4687660" w="3739226">
                <a:moveTo>
                  <a:pt x="0" y="0"/>
                </a:moveTo>
                <a:lnTo>
                  <a:pt x="3739227" y="0"/>
                </a:lnTo>
                <a:lnTo>
                  <a:pt x="3739227" y="4687660"/>
                </a:lnTo>
                <a:lnTo>
                  <a:pt x="0" y="468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42189" y="1187909"/>
            <a:ext cx="3112584" cy="2883423"/>
            <a:chOff x="0" y="0"/>
            <a:chExt cx="7278150" cy="67423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78150" cy="6742304"/>
            </a:xfrm>
            <a:custGeom>
              <a:avLst/>
              <a:gdLst/>
              <a:ahLst/>
              <a:cxnLst/>
              <a:rect r="r" b="b" t="t" l="l"/>
              <a:pathLst>
                <a:path h="6742304" w="7278150">
                  <a:moveTo>
                    <a:pt x="7278150" y="3371192"/>
                  </a:moveTo>
                  <a:cubicBezTo>
                    <a:pt x="7278150" y="5232952"/>
                    <a:pt x="5648849" y="6742304"/>
                    <a:pt x="3639075" y="6742304"/>
                  </a:cubicBezTo>
                  <a:cubicBezTo>
                    <a:pt x="1629272" y="6742304"/>
                    <a:pt x="0" y="5232952"/>
                    <a:pt x="0" y="3371192"/>
                  </a:cubicBezTo>
                  <a:cubicBezTo>
                    <a:pt x="0" y="1509338"/>
                    <a:pt x="1629272" y="0"/>
                    <a:pt x="3639075" y="0"/>
                  </a:cubicBezTo>
                  <a:cubicBezTo>
                    <a:pt x="5648878" y="0"/>
                    <a:pt x="7278150" y="1509338"/>
                    <a:pt x="7278150" y="3371192"/>
                  </a:cubicBezTo>
                  <a:close/>
                </a:path>
              </a:pathLst>
            </a:custGeom>
            <a:blipFill>
              <a:blip r:embed="rId3"/>
              <a:stretch>
                <a:fillRect l="-71407" t="-4114" r="-43719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57887" y="897656"/>
            <a:ext cx="3739226" cy="3463930"/>
            <a:chOff x="0" y="0"/>
            <a:chExt cx="7278150" cy="67423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278150" cy="6742304"/>
            </a:xfrm>
            <a:custGeom>
              <a:avLst/>
              <a:gdLst/>
              <a:ahLst/>
              <a:cxnLst/>
              <a:rect r="r" b="b" t="t" l="l"/>
              <a:pathLst>
                <a:path h="6742304" w="7278150">
                  <a:moveTo>
                    <a:pt x="7278150" y="3371192"/>
                  </a:moveTo>
                  <a:cubicBezTo>
                    <a:pt x="7278150" y="5232952"/>
                    <a:pt x="5648849" y="6742304"/>
                    <a:pt x="3639075" y="6742304"/>
                  </a:cubicBezTo>
                  <a:cubicBezTo>
                    <a:pt x="1629272" y="6742304"/>
                    <a:pt x="0" y="5232952"/>
                    <a:pt x="0" y="3371192"/>
                  </a:cubicBezTo>
                  <a:cubicBezTo>
                    <a:pt x="0" y="1509338"/>
                    <a:pt x="1629272" y="0"/>
                    <a:pt x="3639075" y="0"/>
                  </a:cubicBezTo>
                  <a:cubicBezTo>
                    <a:pt x="5648878" y="0"/>
                    <a:pt x="7278150" y="1509338"/>
                    <a:pt x="7278150" y="3371192"/>
                  </a:cubicBezTo>
                  <a:close/>
                </a:path>
              </a:pathLst>
            </a:custGeom>
            <a:blipFill>
              <a:blip r:embed="rId4"/>
              <a:stretch>
                <a:fillRect l="0" t="-17663" r="0" b="-1766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71208" y="1187909"/>
            <a:ext cx="3112584" cy="2883423"/>
            <a:chOff x="0" y="0"/>
            <a:chExt cx="7278150" cy="67423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78150" cy="6742304"/>
            </a:xfrm>
            <a:custGeom>
              <a:avLst/>
              <a:gdLst/>
              <a:ahLst/>
              <a:cxnLst/>
              <a:rect r="r" b="b" t="t" l="l"/>
              <a:pathLst>
                <a:path h="6742304" w="7278150">
                  <a:moveTo>
                    <a:pt x="7278150" y="3371192"/>
                  </a:moveTo>
                  <a:cubicBezTo>
                    <a:pt x="7278150" y="5232952"/>
                    <a:pt x="5648849" y="6742304"/>
                    <a:pt x="3639075" y="6742304"/>
                  </a:cubicBezTo>
                  <a:cubicBezTo>
                    <a:pt x="1629272" y="6742304"/>
                    <a:pt x="0" y="5232952"/>
                    <a:pt x="0" y="3371192"/>
                  </a:cubicBezTo>
                  <a:cubicBezTo>
                    <a:pt x="0" y="1509338"/>
                    <a:pt x="1629272" y="0"/>
                    <a:pt x="3639075" y="0"/>
                  </a:cubicBezTo>
                  <a:cubicBezTo>
                    <a:pt x="5648878" y="0"/>
                    <a:pt x="7278150" y="1509338"/>
                    <a:pt x="7278150" y="3371192"/>
                  </a:cubicBezTo>
                  <a:close/>
                </a:path>
              </a:pathLst>
            </a:custGeom>
            <a:blipFill>
              <a:blip r:embed="rId5"/>
              <a:stretch>
                <a:fillRect l="0" t="-3973" r="0" b="-397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DAF19VdZPLg</dc:identifier>
  <dcterms:modified xsi:type="dcterms:W3CDTF">2011-08-01T06:04:30Z</dcterms:modified>
  <cp:revision>1</cp:revision>
  <dc:title>Job Application MARKET</dc:title>
</cp:coreProperties>
</file>